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62" r:id="rId2"/>
  </p:sldMasterIdLst>
  <p:notesMasterIdLst>
    <p:notesMasterId r:id="rId89"/>
  </p:notesMasterIdLst>
  <p:sldIdLst>
    <p:sldId id="1941" r:id="rId3"/>
    <p:sldId id="261" r:id="rId4"/>
    <p:sldId id="1942" r:id="rId5"/>
    <p:sldId id="1943" r:id="rId6"/>
    <p:sldId id="1944" r:id="rId7"/>
    <p:sldId id="1945" r:id="rId8"/>
    <p:sldId id="1947" r:id="rId9"/>
    <p:sldId id="1946" r:id="rId10"/>
    <p:sldId id="1948" r:id="rId11"/>
    <p:sldId id="1949" r:id="rId12"/>
    <p:sldId id="1951" r:id="rId13"/>
    <p:sldId id="1950" r:id="rId14"/>
    <p:sldId id="1952" r:id="rId15"/>
    <p:sldId id="1953" r:id="rId16"/>
    <p:sldId id="1954" r:id="rId17"/>
    <p:sldId id="1955" r:id="rId18"/>
    <p:sldId id="1956" r:id="rId19"/>
    <p:sldId id="280" r:id="rId20"/>
    <p:sldId id="1957" r:id="rId21"/>
    <p:sldId id="1958" r:id="rId22"/>
    <p:sldId id="1959" r:id="rId23"/>
    <p:sldId id="1960" r:id="rId24"/>
    <p:sldId id="1961" r:id="rId25"/>
    <p:sldId id="1962" r:id="rId26"/>
    <p:sldId id="1963" r:id="rId27"/>
    <p:sldId id="1964" r:id="rId28"/>
    <p:sldId id="1965" r:id="rId29"/>
    <p:sldId id="1966" r:id="rId30"/>
    <p:sldId id="1967" r:id="rId31"/>
    <p:sldId id="1968" r:id="rId32"/>
    <p:sldId id="1969" r:id="rId33"/>
    <p:sldId id="1970" r:id="rId34"/>
    <p:sldId id="1971" r:id="rId35"/>
    <p:sldId id="1972" r:id="rId36"/>
    <p:sldId id="1973" r:id="rId37"/>
    <p:sldId id="1974" r:id="rId38"/>
    <p:sldId id="1975" r:id="rId39"/>
    <p:sldId id="1976" r:id="rId40"/>
    <p:sldId id="1977" r:id="rId41"/>
    <p:sldId id="1978" r:id="rId42"/>
    <p:sldId id="306" r:id="rId43"/>
    <p:sldId id="308" r:id="rId44"/>
    <p:sldId id="1979" r:id="rId45"/>
    <p:sldId id="1980" r:id="rId46"/>
    <p:sldId id="1981" r:id="rId47"/>
    <p:sldId id="1982" r:id="rId48"/>
    <p:sldId id="1983" r:id="rId49"/>
    <p:sldId id="1984" r:id="rId50"/>
    <p:sldId id="1985" r:id="rId51"/>
    <p:sldId id="1986" r:id="rId52"/>
    <p:sldId id="1987" r:id="rId53"/>
    <p:sldId id="1988" r:id="rId54"/>
    <p:sldId id="1989" r:id="rId55"/>
    <p:sldId id="1990" r:id="rId56"/>
    <p:sldId id="1991" r:id="rId57"/>
    <p:sldId id="1992" r:id="rId58"/>
    <p:sldId id="1993" r:id="rId59"/>
    <p:sldId id="1994" r:id="rId60"/>
    <p:sldId id="1995" r:id="rId61"/>
    <p:sldId id="1996" r:id="rId62"/>
    <p:sldId id="1997" r:id="rId63"/>
    <p:sldId id="1998" r:id="rId64"/>
    <p:sldId id="1999" r:id="rId65"/>
    <p:sldId id="2000" r:id="rId66"/>
    <p:sldId id="2001" r:id="rId67"/>
    <p:sldId id="2002" r:id="rId68"/>
    <p:sldId id="2003" r:id="rId69"/>
    <p:sldId id="2004" r:id="rId70"/>
    <p:sldId id="2005" r:id="rId71"/>
    <p:sldId id="2006" r:id="rId72"/>
    <p:sldId id="2007" r:id="rId73"/>
    <p:sldId id="2008" r:id="rId74"/>
    <p:sldId id="2009" r:id="rId75"/>
    <p:sldId id="2010" r:id="rId76"/>
    <p:sldId id="2011" r:id="rId77"/>
    <p:sldId id="2012" r:id="rId78"/>
    <p:sldId id="2016" r:id="rId79"/>
    <p:sldId id="2017" r:id="rId80"/>
    <p:sldId id="2019" r:id="rId81"/>
    <p:sldId id="2020" r:id="rId82"/>
    <p:sldId id="2013" r:id="rId83"/>
    <p:sldId id="2021" r:id="rId84"/>
    <p:sldId id="2014" r:id="rId85"/>
    <p:sldId id="2023" r:id="rId86"/>
    <p:sldId id="2024" r:id="rId87"/>
    <p:sldId id="2015" r:id="rId88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87" autoAdjust="0"/>
    <p:restoredTop sz="92970" autoAdjust="0"/>
  </p:normalViewPr>
  <p:slideViewPr>
    <p:cSldViewPr snapToGrid="0">
      <p:cViewPr varScale="1">
        <p:scale>
          <a:sx n="98" d="100"/>
          <a:sy n="98" d="100"/>
        </p:scale>
        <p:origin x="68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presProps" Target="pres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IN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22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1400" b="0" strike="noStrike" spc="-1">
                <a:latin typeface="Times New Roman"/>
              </a:rPr>
              <a:t> </a:t>
            </a:r>
          </a:p>
        </p:txBody>
      </p:sp>
      <p:sp>
        <p:nvSpPr>
          <p:cNvPr id="22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IN" sz="1400" b="0" strike="noStrike" spc="-1">
                <a:latin typeface="Times New Roman"/>
              </a:rPr>
              <a:t> </a:t>
            </a:r>
          </a:p>
        </p:txBody>
      </p:sp>
      <p:sp>
        <p:nvSpPr>
          <p:cNvPr id="22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IN" sz="1400" b="0" strike="noStrike" spc="-1">
                <a:latin typeface="Times New Roman"/>
              </a:rPr>
              <a:t> </a:t>
            </a:r>
          </a:p>
        </p:txBody>
      </p:sp>
      <p:sp>
        <p:nvSpPr>
          <p:cNvPr id="22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5C8175F1-3D6C-417A-ABE4-400714A38636}" type="slidenum">
              <a:rPr lang="en-IN" sz="1400" b="0" strike="noStrike" spc="-1">
                <a:latin typeface="Times New Roman"/>
              </a:rPr>
              <a:t>‹#›</a:t>
            </a:fld>
            <a:endParaRPr lang="en-IN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network.pivotal.io/products/pivotal-container-service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5C8175F1-3D6C-417A-ABE4-400714A38636}" type="slidenum">
              <a:rPr lang="en-IN" sz="1400" b="0" strike="noStrike" spc="-1" smtClean="0">
                <a:latin typeface="Times New Roman"/>
              </a:rPr>
              <a:t>17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26326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1691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2045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19180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53921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71338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15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005497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62447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18441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2362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270928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753118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176680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VMware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Tanzu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Kubernetes Grid Integrated Edition (formerly Ent PKS)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>
                <a:hlinkClick r:id="rId3"/>
              </a:rPr>
              <a:t>https://network.pivotal.io/products/pivotal-container-service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5C8175F1-3D6C-417A-ABE4-400714A38636}" type="slidenum">
              <a:rPr lang="en-IN" sz="1400" b="0" strike="noStrike" spc="-1" smtClean="0">
                <a:latin typeface="Times New Roman"/>
              </a:rPr>
              <a:t>41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423290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881992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274503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5121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05888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79935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009032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96618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943673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389501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45984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73543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524683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34638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35771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863827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976333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37187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81640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088235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040089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952099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582864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170996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128042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2714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11849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15950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753859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28836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77457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866317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97956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405807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513537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66703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164613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828224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56511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670223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22110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3636832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7306810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9093035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075861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272836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54421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8765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32330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02468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Cov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114300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114300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895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094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79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671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1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421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009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11430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605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11430000" cy="44196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67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168271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  <p15:guide id="0" orient="horz" pos="75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11430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381000" y="1600200"/>
            <a:ext cx="11430000" cy="44196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67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51870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381000" y="1600200"/>
            <a:ext cx="5410200" cy="44196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6400800" y="1600200"/>
            <a:ext cx="5410200" cy="44196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77482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381000" y="1295400"/>
            <a:ext cx="5410200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667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4157" y="1295400"/>
            <a:ext cx="5436844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667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11"/>
          </p:nvPr>
        </p:nvSpPr>
        <p:spPr>
          <a:xfrm>
            <a:off x="381000" y="1905000"/>
            <a:ext cx="5410200" cy="4114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2"/>
          </p:nvPr>
        </p:nvSpPr>
        <p:spPr>
          <a:xfrm>
            <a:off x="6400800" y="1905000"/>
            <a:ext cx="5410200" cy="4114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17503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3810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053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2296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/>
          </p:nvPr>
        </p:nvSpPr>
        <p:spPr>
          <a:xfrm>
            <a:off x="3810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43053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82296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52285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955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920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0100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effectLst>
                  <a:glow rad="127000">
                    <a:schemeClr val="bg2">
                      <a:alpha val="20000"/>
                    </a:schemeClr>
                  </a:glow>
                </a:effectLst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772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4196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05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blue wave bk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98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blue blur bk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9372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837" y="3005739"/>
            <a:ext cx="6790944" cy="88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690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837" y="3005739"/>
            <a:ext cx="6790944" cy="88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83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/>
          <p:nvPr/>
        </p:nvPicPr>
        <p:blipFill>
          <a:blip r:embed="rId15"/>
          <a:stretch/>
        </p:blipFill>
        <p:spPr>
          <a:xfrm>
            <a:off x="10402920" y="6451920"/>
            <a:ext cx="1437840" cy="186480"/>
          </a:xfrm>
          <a:prstGeom prst="rect">
            <a:avLst/>
          </a:prstGeom>
          <a:ln>
            <a:noFill/>
          </a:ln>
        </p:spPr>
      </p:pic>
      <p:sp>
        <p:nvSpPr>
          <p:cNvPr id="8" name="CustomShape 1"/>
          <p:cNvSpPr/>
          <p:nvPr/>
        </p:nvSpPr>
        <p:spPr>
          <a:xfrm>
            <a:off x="5800320" y="6676920"/>
            <a:ext cx="1194120" cy="10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/>
          <a:lstStyle/>
          <a:p>
            <a:pPr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</a:pPr>
            <a:r>
              <a:rPr lang="en-IN" sz="800" b="0" strike="noStrike" spc="-1">
                <a:solidFill>
                  <a:srgbClr val="808080"/>
                </a:solidFill>
                <a:latin typeface="Arial"/>
                <a:ea typeface="DejaVu Sans"/>
              </a:rPr>
              <a:t>© Copyright 2019 Dell Inc.</a:t>
            </a:r>
            <a:endParaRPr lang="en-IN" sz="800" b="0" strike="noStrike" spc="-1">
              <a:latin typeface="Arial"/>
            </a:endParaRPr>
          </a:p>
        </p:txBody>
      </p:sp>
      <p:sp>
        <p:nvSpPr>
          <p:cNvPr id="2" name="CustomShape 2"/>
          <p:cNvSpPr/>
          <p:nvPr/>
        </p:nvSpPr>
        <p:spPr>
          <a:xfrm>
            <a:off x="5025600" y="6678000"/>
            <a:ext cx="461880" cy="10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/>
          <a:lstStyle/>
          <a:p>
            <a:pPr algn="r">
              <a:lnSpc>
                <a:spcPct val="90000"/>
              </a:lnSpc>
            </a:pPr>
            <a:fld id="{079C4E3C-F897-41B4-A99A-4A1E0FFF45EA}" type="slidenum">
              <a:rPr lang="en-IN" sz="800" b="0" strike="noStrike" spc="-1">
                <a:solidFill>
                  <a:srgbClr val="808080"/>
                </a:solidFill>
                <a:latin typeface="Arial"/>
                <a:ea typeface="DejaVu Sans"/>
              </a:rPr>
              <a:t>‹#›</a:t>
            </a:fld>
            <a:endParaRPr lang="en-IN" sz="800" b="0" strike="noStrike" spc="-1">
              <a:latin typeface="Arial"/>
            </a:endParaRPr>
          </a:p>
        </p:txBody>
      </p:sp>
      <p:sp>
        <p:nvSpPr>
          <p:cNvPr id="3" name="CustomShape 3"/>
          <p:cNvSpPr/>
          <p:nvPr/>
        </p:nvSpPr>
        <p:spPr>
          <a:xfrm>
            <a:off x="5350680" y="6678000"/>
            <a:ext cx="180720" cy="10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/>
          <a:lstStyle/>
          <a:p>
            <a:pPr>
              <a:lnSpc>
                <a:spcPct val="90000"/>
              </a:lnSpc>
            </a:pPr>
            <a:r>
              <a:rPr lang="en-IN" sz="800" b="0" strike="noStrike" spc="-1">
                <a:solidFill>
                  <a:srgbClr val="808080"/>
                </a:solidFill>
                <a:latin typeface="Arial"/>
                <a:ea typeface="DejaVu Sans"/>
              </a:rPr>
              <a:t>of Y</a:t>
            </a:r>
            <a:endParaRPr lang="en-IN" sz="800" b="0" strike="noStrike" spc="-1">
              <a:latin typeface="Arial"/>
            </a:endParaRPr>
          </a:p>
        </p:txBody>
      </p:sp>
      <p:sp>
        <p:nvSpPr>
          <p:cNvPr id="4" name="CustomShape 4"/>
          <p:cNvSpPr/>
          <p:nvPr/>
        </p:nvSpPr>
        <p:spPr>
          <a:xfrm>
            <a:off x="0" y="6698520"/>
            <a:ext cx="1184400" cy="10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 anchorCtr="1"/>
          <a:lstStyle/>
          <a:p>
            <a:pPr>
              <a:lnSpc>
                <a:spcPct val="100000"/>
              </a:lnSpc>
            </a:pPr>
            <a:r>
              <a:rPr lang="en-IN" sz="700" b="0" strike="noStrike" spc="-1">
                <a:solidFill>
                  <a:srgbClr val="7F7F7F"/>
                </a:solidFill>
                <a:latin typeface="Calibri"/>
                <a:ea typeface="DejaVu Sans"/>
              </a:rPr>
              <a:t>Internal Use - Confidential</a:t>
            </a:r>
            <a:endParaRPr lang="en-IN" sz="700" b="0" strike="noStrike" spc="-1"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IN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  <p:sp>
        <p:nvSpPr>
          <p:cNvPr id="9" name="MSIPCMContentMarking" descr="{&quot;HashCode&quot;:-1912962988,&quot;Placement&quot;:&quot;Footer&quot;}">
            <a:extLst>
              <a:ext uri="{FF2B5EF4-FFF2-40B4-BE49-F238E27FC236}">
                <a16:creationId xmlns:a16="http://schemas.microsoft.com/office/drawing/2014/main" id="{DB2D4014-1A51-4900-B027-7D9DA8C90D2E}"/>
              </a:ext>
            </a:extLst>
          </p:cNvPr>
          <p:cNvSpPr txBox="1"/>
          <p:nvPr userDrawn="1"/>
        </p:nvSpPr>
        <p:spPr>
          <a:xfrm>
            <a:off x="0" y="6646927"/>
            <a:ext cx="1185008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7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7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79" y="6451744"/>
            <a:ext cx="1438656" cy="187024"/>
          </a:xfrm>
          <a:prstGeom prst="rect">
            <a:avLst/>
          </a:prstGeom>
        </p:spPr>
      </p:pic>
      <p:sp>
        <p:nvSpPr>
          <p:cNvPr id="7" name="fl" descr="                              Dell - Internal Use - Confidential&#10;"/>
          <p:cNvSpPr txBox="1"/>
          <p:nvPr userDrawn="1"/>
        </p:nvSpPr>
        <p:spPr>
          <a:xfrm>
            <a:off x="5795347" y="6676992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indent="0" algn="l" defTabSz="1219170" rtl="0" eaLnBrk="1" fontAlgn="base" latinLnBrk="0" hangingPunct="1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u="none" baseline="0" dirty="0">
                <a:solidFill>
                  <a:srgbClr val="808080"/>
                </a:solidFill>
                <a:latin typeface="Arial" panose="020B0604020202020204" pitchFamily="34" charset="0"/>
              </a:rPr>
              <a:t>© Copyright 2019 Dell Inc.</a:t>
            </a:r>
          </a:p>
        </p:txBody>
      </p:sp>
      <p:sp>
        <p:nvSpPr>
          <p:cNvPr id="6" name="TextBox 19"/>
          <p:cNvSpPr txBox="1"/>
          <p:nvPr userDrawn="1"/>
        </p:nvSpPr>
        <p:spPr>
          <a:xfrm>
            <a:off x="5194404" y="6678018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b="0" kern="1200" smtClean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pPr algn="r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b="0" kern="1200" dirty="0" err="1">
              <a:solidFill>
                <a:srgbClr val="808080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TextBox 16"/>
          <p:cNvSpPr txBox="1"/>
          <p:nvPr userDrawn="1"/>
        </p:nvSpPr>
        <p:spPr>
          <a:xfrm>
            <a:off x="5349355" y="6678018"/>
            <a:ext cx="184346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sz="800" kern="1200" dirty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t>of Y</a:t>
            </a:r>
          </a:p>
        </p:txBody>
      </p:sp>
      <p:sp>
        <p:nvSpPr>
          <p:cNvPr id="2" name="MSIPCMContentMarking" descr="{&quot;HashCode&quot;:-1912962988,&quot;Placement&quot;:&quot;Footer&quot;}">
            <a:extLst>
              <a:ext uri="{FF2B5EF4-FFF2-40B4-BE49-F238E27FC236}">
                <a16:creationId xmlns:a16="http://schemas.microsoft.com/office/drawing/2014/main" id="{7595C8FB-F8B1-46E3-9372-1326FA71A685}"/>
              </a:ext>
            </a:extLst>
          </p:cNvPr>
          <p:cNvSpPr txBox="1"/>
          <p:nvPr userDrawn="1"/>
        </p:nvSpPr>
        <p:spPr>
          <a:xfrm>
            <a:off x="0" y="6646927"/>
            <a:ext cx="1185008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7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en-US" sz="700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634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  <p:sldLayoutId id="2147483780" r:id="rId18"/>
    <p:sldLayoutId id="2147483781" r:id="rId19"/>
    <p:sldLayoutId id="2147483782" r:id="rId20"/>
    <p:sldLayoutId id="2147483783" r:id="rId21"/>
    <p:sldLayoutId id="2147483784" r:id="rId22"/>
    <p:sldLayoutId id="2147483785" r:id="rId2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180">
          <p15:clr>
            <a:srgbClr val="F26B43"/>
          </p15:clr>
        </p15:guide>
        <p15:guide id="4" pos="55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7" Type="http://schemas.openxmlformats.org/officeDocument/2006/relationships/image" Target="../media/image40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9.wmf"/><Relationship Id="rId5" Type="http://schemas.openxmlformats.org/officeDocument/2006/relationships/image" Target="../media/image38.wmf"/><Relationship Id="rId4" Type="http://schemas.openxmlformats.org/officeDocument/2006/relationships/image" Target="../media/image37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image" Target="../media/image42.wmf"/><Relationship Id="rId7" Type="http://schemas.openxmlformats.org/officeDocument/2006/relationships/image" Target="../media/image46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5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0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1.png"/><Relationship Id="rId11" Type="http://schemas.microsoft.com/office/2007/relationships/hdphoto" Target="../media/hdphoto2.wdp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082" y="1168165"/>
            <a:ext cx="11894918" cy="2585323"/>
          </a:xfr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Kubernetes Workshop:</a:t>
            </a:r>
            <a:br>
              <a:rPr lang="en-US" dirty="0"/>
            </a:br>
            <a:r>
              <a:rPr lang="en-US" sz="4800" dirty="0"/>
              <a:t>Develop and Deploy a Microservices Application on Kubernetes 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4242153"/>
            <a:ext cx="11430000" cy="468744"/>
          </a:xfrm>
        </p:spPr>
        <p:txBody>
          <a:bodyPr/>
          <a:lstStyle/>
          <a:p>
            <a:r>
              <a:rPr lang="en-US" dirty="0"/>
              <a:t>Dell Technologies Educations Services</a:t>
            </a:r>
          </a:p>
        </p:txBody>
      </p:sp>
    </p:spTree>
    <p:extLst>
      <p:ext uri="{BB962C8B-B14F-4D97-AF65-F5344CB8AC3E}">
        <p14:creationId xmlns:p14="http://schemas.microsoft.com/office/powerpoint/2010/main" val="20849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Cloud Native</a:t>
            </a:r>
          </a:p>
        </p:txBody>
      </p:sp>
      <p:pic>
        <p:nvPicPr>
          <p:cNvPr id="36" name="Picture 4">
            <a:extLst>
              <a:ext uri="{FF2B5EF4-FFF2-40B4-BE49-F238E27FC236}">
                <a16:creationId xmlns:a16="http://schemas.microsoft.com/office/drawing/2014/main" id="{58C20671-FD72-4F6E-A674-62C70C8BF30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623640" y="1165680"/>
            <a:ext cx="4934160" cy="4934160"/>
          </a:xfrm>
          <a:prstGeom prst="rect">
            <a:avLst/>
          </a:prstGeom>
          <a:ln>
            <a:noFill/>
          </a:ln>
        </p:spPr>
      </p:pic>
      <p:sp>
        <p:nvSpPr>
          <p:cNvPr id="37" name="CustomShape 3">
            <a:extLst>
              <a:ext uri="{FF2B5EF4-FFF2-40B4-BE49-F238E27FC236}">
                <a16:creationId xmlns:a16="http://schemas.microsoft.com/office/drawing/2014/main" id="{E6B99582-E105-4133-AF81-11110D13CDB2}"/>
              </a:ext>
            </a:extLst>
          </p:cNvPr>
          <p:cNvSpPr/>
          <p:nvPr/>
        </p:nvSpPr>
        <p:spPr>
          <a:xfrm>
            <a:off x="531720" y="1582200"/>
            <a:ext cx="5181840" cy="21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IN" sz="2400" b="0" strike="noStrike" spc="-1">
                <a:solidFill>
                  <a:srgbClr val="A72E5C"/>
                </a:solidFill>
                <a:latin typeface="Arial"/>
                <a:ea typeface="DejaVu Sans"/>
              </a:rPr>
              <a:t>“Cloud-native is an approach to building and running applications that exploits the advantages of the cloud computing delivery model. Cloud-native is about how applications are created and deployed, not where. ”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69" name="CustomShape 4">
            <a:extLst>
              <a:ext uri="{FF2B5EF4-FFF2-40B4-BE49-F238E27FC236}">
                <a16:creationId xmlns:a16="http://schemas.microsoft.com/office/drawing/2014/main" id="{269429B4-794D-4CA4-8442-A70FDE3B4B06}"/>
              </a:ext>
            </a:extLst>
          </p:cNvPr>
          <p:cNvSpPr/>
          <p:nvPr/>
        </p:nvSpPr>
        <p:spPr>
          <a:xfrm>
            <a:off x="318600" y="4243320"/>
            <a:ext cx="27288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404040"/>
                </a:solidFill>
                <a:latin typeface="Gotham-Medium"/>
                <a:ea typeface="DejaVu Sans"/>
              </a:rPr>
              <a:t>pivotal.io/cloud-native</a:t>
            </a:r>
            <a:endParaRPr lang="en-IN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151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4150" y="2823357"/>
            <a:ext cx="10515600" cy="609398"/>
          </a:xfrm>
        </p:spPr>
        <p:txBody>
          <a:bodyPr/>
          <a:lstStyle/>
          <a:p>
            <a:r>
              <a:rPr lang="en-US" sz="4400" dirty="0"/>
              <a:t>Lab 1: Hello World Spring Boot App </a:t>
            </a:r>
          </a:p>
        </p:txBody>
      </p:sp>
    </p:spTree>
    <p:extLst>
      <p:ext uri="{BB962C8B-B14F-4D97-AF65-F5344CB8AC3E}">
        <p14:creationId xmlns:p14="http://schemas.microsoft.com/office/powerpoint/2010/main" val="4024664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Spring Boot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043FAAD-3533-417D-8FFF-AA5C735BD0A8}"/>
              </a:ext>
            </a:extLst>
          </p:cNvPr>
          <p:cNvGrpSpPr/>
          <p:nvPr/>
        </p:nvGrpSpPr>
        <p:grpSpPr>
          <a:xfrm>
            <a:off x="394173" y="1748856"/>
            <a:ext cx="6074300" cy="4406714"/>
            <a:chOff x="1509049" y="1616342"/>
            <a:chExt cx="6074300" cy="4406714"/>
          </a:xfrm>
        </p:grpSpPr>
        <p:pic>
          <p:nvPicPr>
            <p:cNvPr id="2050" name="Picture 2" descr="Learn Spring Boot Tutorial - javatpoint">
              <a:extLst>
                <a:ext uri="{FF2B5EF4-FFF2-40B4-BE49-F238E27FC236}">
                  <a16:creationId xmlns:a16="http://schemas.microsoft.com/office/drawing/2014/main" id="{207C975D-F837-47EE-AF2F-E34085BF5C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9049" y="3082421"/>
              <a:ext cx="1211787" cy="1211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Apache Tomcat - Wikipedia">
              <a:extLst>
                <a:ext uri="{FF2B5EF4-FFF2-40B4-BE49-F238E27FC236}">
                  <a16:creationId xmlns:a16="http://schemas.microsoft.com/office/drawing/2014/main" id="{9E57086C-FF86-4ABF-8997-197A7B3D9F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2890" y="1616342"/>
              <a:ext cx="1473932" cy="980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Java: Get Started with Apache Maven - NYC⚡️DEV - Medium">
              <a:extLst>
                <a:ext uri="{FF2B5EF4-FFF2-40B4-BE49-F238E27FC236}">
                  <a16:creationId xmlns:a16="http://schemas.microsoft.com/office/drawing/2014/main" id="{585F1EF8-6D1C-4663-B926-A997589D48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0942" y="2992717"/>
              <a:ext cx="1902407" cy="1068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Auto, automation, config, configuration, control, customize ...">
              <a:extLst>
                <a:ext uri="{FF2B5EF4-FFF2-40B4-BE49-F238E27FC236}">
                  <a16:creationId xmlns:a16="http://schemas.microsoft.com/office/drawing/2014/main" id="{95BF4DC1-ED83-4464-8CF3-88D71DDCD8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8042" y="4598758"/>
              <a:ext cx="1285799" cy="12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B4977406-2931-415D-8490-4FBD2A13B1E5}"/>
                </a:ext>
              </a:extLst>
            </p:cNvPr>
            <p:cNvCxnSpPr>
              <a:stCxn id="2050" idx="3"/>
            </p:cNvCxnSpPr>
            <p:nvPr/>
          </p:nvCxnSpPr>
          <p:spPr>
            <a:xfrm flipV="1">
              <a:off x="2720836" y="2597177"/>
              <a:ext cx="2089365" cy="10911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76D0389-35FB-45B0-8ABF-4A834E9F5F47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36" y="3688314"/>
              <a:ext cx="283902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89647AD-BFF0-46B5-A44E-24C8D2AB3EB8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36" y="3697957"/>
              <a:ext cx="2164806" cy="951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AB488F-AB2C-455F-84FA-645B13A9A5C7}"/>
                </a:ext>
              </a:extLst>
            </p:cNvPr>
            <p:cNvSpPr txBox="1"/>
            <p:nvPr/>
          </p:nvSpPr>
          <p:spPr>
            <a:xfrm>
              <a:off x="5278130" y="2656447"/>
              <a:ext cx="74385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800" dirty="0"/>
                <a:t>Tomcat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165358-479C-4175-ABCC-1097B0FBD926}"/>
                </a:ext>
              </a:extLst>
            </p:cNvPr>
            <p:cNvSpPr txBox="1"/>
            <p:nvPr/>
          </p:nvSpPr>
          <p:spPr>
            <a:xfrm>
              <a:off x="6196129" y="3866537"/>
              <a:ext cx="87203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dirty="0"/>
                <a:t>pom.xml</a:t>
              </a:r>
              <a:endParaRPr lang="en-US" sz="18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58B0AD7-E67D-48C2-B3B2-D3EC74DB9D64}"/>
                </a:ext>
              </a:extLst>
            </p:cNvPr>
            <p:cNvSpPr txBox="1"/>
            <p:nvPr/>
          </p:nvSpPr>
          <p:spPr>
            <a:xfrm>
              <a:off x="4901450" y="5746057"/>
              <a:ext cx="191078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dirty="0"/>
                <a:t>Auto Configuration</a:t>
              </a:r>
              <a:endParaRPr lang="en-US" sz="18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3EB780-DF22-4A2D-BB0B-13DA13B3728B}"/>
                </a:ext>
              </a:extLst>
            </p:cNvPr>
            <p:cNvSpPr txBox="1"/>
            <p:nvPr/>
          </p:nvSpPr>
          <p:spPr>
            <a:xfrm>
              <a:off x="1512215" y="4372162"/>
              <a:ext cx="120545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800" dirty="0"/>
                <a:t>Spring Boot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34F39473-672B-40F6-BF8F-7B96FE2B55A9}"/>
              </a:ext>
            </a:extLst>
          </p:cNvPr>
          <p:cNvSpPr/>
          <p:nvPr/>
        </p:nvSpPr>
        <p:spPr>
          <a:xfrm>
            <a:off x="394173" y="990535"/>
            <a:ext cx="9745250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751"/>
              </a:spcBef>
            </a:pPr>
            <a:r>
              <a:rPr lang="en-IN" spc="-1" dirty="0">
                <a:solidFill>
                  <a:srgbClr val="000000"/>
                </a:solidFill>
                <a:ea typeface="DejaVu Sans"/>
              </a:rPr>
              <a:t>Takes an </a:t>
            </a:r>
            <a:r>
              <a:rPr lang="en-IN" b="1" i="1" u="sng" spc="-1" dirty="0">
                <a:solidFill>
                  <a:srgbClr val="000000"/>
                </a:solidFill>
                <a:ea typeface="DejaVu Sans"/>
              </a:rPr>
              <a:t>opinionated</a:t>
            </a:r>
            <a:r>
              <a:rPr lang="en-IN" spc="-1" dirty="0">
                <a:solidFill>
                  <a:srgbClr val="000000"/>
                </a:solidFill>
                <a:ea typeface="DejaVu Sans"/>
              </a:rPr>
              <a:t> view of building production-ready Spring applications</a:t>
            </a:r>
            <a:endParaRPr lang="en-IN" spc="-1" dirty="0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D8F394EA-8D05-450B-9839-F89455B7B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3773" y="2124567"/>
            <a:ext cx="4742359" cy="4419600"/>
          </a:xfrm>
        </p:spPr>
        <p:txBody>
          <a:bodyPr/>
          <a:lstStyle/>
          <a:p>
            <a:pPr marL="343080" indent="-342360">
              <a:buClr>
                <a:schemeClr val="bg2"/>
              </a:buClr>
              <a:buFont typeface="Arial"/>
              <a:buChar char="•"/>
            </a:pPr>
            <a:r>
              <a:rPr lang="en-IN" sz="1800" spc="-1" dirty="0">
                <a:latin typeface="Arial"/>
                <a:ea typeface="DejaVu Sans"/>
              </a:rPr>
              <a:t>Convention over Configuration</a:t>
            </a:r>
          </a:p>
          <a:p>
            <a:pPr marL="343080" indent="-342360">
              <a:buClr>
                <a:schemeClr val="bg2"/>
              </a:buClr>
              <a:buFont typeface="Arial"/>
              <a:buChar char="•"/>
            </a:pPr>
            <a:r>
              <a:rPr lang="en-IN" sz="1800" spc="-1" dirty="0">
                <a:latin typeface="Arial"/>
                <a:ea typeface="DejaVu Sans"/>
              </a:rPr>
              <a:t>Provides dependency management</a:t>
            </a:r>
          </a:p>
          <a:p>
            <a:pPr marL="343080" indent="-342360">
              <a:buClr>
                <a:schemeClr val="bg2"/>
              </a:buClr>
              <a:buFont typeface="Arial"/>
              <a:buChar char="•"/>
            </a:pPr>
            <a:r>
              <a:rPr lang="en-IN" sz="1800" spc="-1" dirty="0">
                <a:latin typeface="Arial"/>
                <a:ea typeface="DejaVu Sans"/>
              </a:rPr>
              <a:t>Auto-configurations</a:t>
            </a:r>
          </a:p>
          <a:p>
            <a:pPr marL="343080" indent="-342360">
              <a:buClr>
                <a:schemeClr val="bg2"/>
              </a:buClr>
              <a:buFont typeface="Arial"/>
              <a:buChar char="•"/>
            </a:pPr>
            <a:r>
              <a:rPr lang="en-IN" sz="1800" spc="-1" dirty="0">
                <a:latin typeface="Arial"/>
                <a:ea typeface="DejaVu Sans"/>
              </a:rPr>
              <a:t>Starter dependencies</a:t>
            </a:r>
          </a:p>
          <a:p>
            <a:pPr marL="343080" indent="-342360">
              <a:buClr>
                <a:schemeClr val="bg2"/>
              </a:buClr>
              <a:buFont typeface="Arial"/>
              <a:buChar char="•"/>
            </a:pPr>
            <a:r>
              <a:rPr lang="en-IN" sz="1800" spc="-1" dirty="0">
                <a:latin typeface="Arial"/>
                <a:ea typeface="DejaVu Sans"/>
              </a:rPr>
              <a:t>Actuators</a:t>
            </a:r>
          </a:p>
        </p:txBody>
      </p:sp>
    </p:spTree>
    <p:extLst>
      <p:ext uri="{BB962C8B-B14F-4D97-AF65-F5344CB8AC3E}">
        <p14:creationId xmlns:p14="http://schemas.microsoft.com/office/powerpoint/2010/main" val="905040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4150" y="2823357"/>
            <a:ext cx="10515600" cy="609398"/>
          </a:xfrm>
        </p:spPr>
        <p:txBody>
          <a:bodyPr/>
          <a:lstStyle/>
          <a:p>
            <a:r>
              <a:rPr lang="en-US" sz="4400" dirty="0"/>
              <a:t>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2930357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History</a:t>
            </a:r>
          </a:p>
        </p:txBody>
      </p:sp>
      <p:pic>
        <p:nvPicPr>
          <p:cNvPr id="21" name="Content Placeholder 3">
            <a:extLst>
              <a:ext uri="{FF2B5EF4-FFF2-40B4-BE49-F238E27FC236}">
                <a16:creationId xmlns:a16="http://schemas.microsoft.com/office/drawing/2014/main" id="{A8DA828F-B70B-4CC6-92F1-DB7EF4467FF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734160" y="1836720"/>
            <a:ext cx="5076000" cy="3101400"/>
          </a:xfrm>
          <a:prstGeom prst="rect">
            <a:avLst/>
          </a:prstGeom>
          <a:ln>
            <a:noFill/>
          </a:ln>
        </p:spPr>
      </p:pic>
      <p:sp>
        <p:nvSpPr>
          <p:cNvPr id="22" name="CustomShape 2">
            <a:extLst>
              <a:ext uri="{FF2B5EF4-FFF2-40B4-BE49-F238E27FC236}">
                <a16:creationId xmlns:a16="http://schemas.microsoft.com/office/drawing/2014/main" id="{6B740926-F646-47E6-94F1-E4906C144E0C}"/>
              </a:ext>
            </a:extLst>
          </p:cNvPr>
          <p:cNvSpPr/>
          <p:nvPr/>
        </p:nvSpPr>
        <p:spPr>
          <a:xfrm>
            <a:off x="296116" y="1047960"/>
            <a:ext cx="11429280" cy="32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49B1FF"/>
                </a:solidFill>
                <a:latin typeface="Arial"/>
                <a:ea typeface="DejaVu Sans"/>
              </a:rPr>
              <a:t>In the Dark Ages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24" name="CustomShape 3">
            <a:extLst>
              <a:ext uri="{FF2B5EF4-FFF2-40B4-BE49-F238E27FC236}">
                <a16:creationId xmlns:a16="http://schemas.microsoft.com/office/drawing/2014/main" id="{4FD6C96D-55F0-4D19-A5F6-49AE7F01703B}"/>
              </a:ext>
            </a:extLst>
          </p:cNvPr>
          <p:cNvSpPr/>
          <p:nvPr/>
        </p:nvSpPr>
        <p:spPr>
          <a:xfrm>
            <a:off x="420480" y="1483560"/>
            <a:ext cx="9297720" cy="24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One application on one physical server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" name="CustomShape 4">
            <a:extLst>
              <a:ext uri="{FF2B5EF4-FFF2-40B4-BE49-F238E27FC236}">
                <a16:creationId xmlns:a16="http://schemas.microsoft.com/office/drawing/2014/main" id="{62994968-0C0E-45A7-BBE2-8E5319C5F9D9}"/>
              </a:ext>
            </a:extLst>
          </p:cNvPr>
          <p:cNvSpPr/>
          <p:nvPr/>
        </p:nvSpPr>
        <p:spPr>
          <a:xfrm>
            <a:off x="295396" y="1992960"/>
            <a:ext cx="6388879" cy="32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49B1FF"/>
                </a:solidFill>
                <a:latin typeface="Arial"/>
                <a:ea typeface="DejaVu Sans"/>
              </a:rPr>
              <a:t>Historical limitations of application deployment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26" name="CustomShape 5">
            <a:extLst>
              <a:ext uri="{FF2B5EF4-FFF2-40B4-BE49-F238E27FC236}">
                <a16:creationId xmlns:a16="http://schemas.microsoft.com/office/drawing/2014/main" id="{235DD4F3-532E-44A5-B3CC-5304A4419416}"/>
              </a:ext>
            </a:extLst>
          </p:cNvPr>
          <p:cNvSpPr/>
          <p:nvPr/>
        </p:nvSpPr>
        <p:spPr>
          <a:xfrm>
            <a:off x="380880" y="2510640"/>
            <a:ext cx="6095160" cy="1735920"/>
          </a:xfrm>
          <a:prstGeom prst="rect">
            <a:avLst/>
          </a:prstGeom>
        </p:spPr>
        <p:txBody>
          <a:bodyPr lIns="0" tIns="0" rIns="0" bIns="0"/>
          <a:lstStyle/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Slow deployment times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Huge costs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Wasted resources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Difficult to scale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Difficult to migrate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Vendor lock in</a:t>
            </a:r>
          </a:p>
        </p:txBody>
      </p:sp>
    </p:spTree>
    <p:extLst>
      <p:ext uri="{BB962C8B-B14F-4D97-AF65-F5344CB8AC3E}">
        <p14:creationId xmlns:p14="http://schemas.microsoft.com/office/powerpoint/2010/main" val="1614365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Evolution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09D3DCE7-B7EA-408B-BC60-52A4AE4DAB9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86120" y="1465560"/>
            <a:ext cx="4815720" cy="4371120"/>
          </a:xfrm>
          <a:prstGeom prst="rect">
            <a:avLst/>
          </a:prstGeom>
          <a:ln>
            <a:noFill/>
          </a:ln>
        </p:spPr>
      </p:pic>
      <p:sp>
        <p:nvSpPr>
          <p:cNvPr id="9" name="CustomShape 2">
            <a:extLst>
              <a:ext uri="{FF2B5EF4-FFF2-40B4-BE49-F238E27FC236}">
                <a16:creationId xmlns:a16="http://schemas.microsoft.com/office/drawing/2014/main" id="{FFFB63C6-0801-40A7-BCFD-1393D5EAF364}"/>
              </a:ext>
            </a:extLst>
          </p:cNvPr>
          <p:cNvSpPr/>
          <p:nvPr/>
        </p:nvSpPr>
        <p:spPr>
          <a:xfrm>
            <a:off x="308160" y="943200"/>
            <a:ext cx="6525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spc="-1" dirty="0">
                <a:solidFill>
                  <a:srgbClr val="49B1FF"/>
                </a:solidFill>
                <a:latin typeface="Arial"/>
              </a:rPr>
              <a:t>Hypervisor-based Virtualization</a:t>
            </a: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86885050-067D-455C-968A-7B3B682F8A21}"/>
              </a:ext>
            </a:extLst>
          </p:cNvPr>
          <p:cNvSpPr/>
          <p:nvPr/>
        </p:nvSpPr>
        <p:spPr>
          <a:xfrm>
            <a:off x="435240" y="1321361"/>
            <a:ext cx="60015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One physical server can contain multiple applications</a:t>
            </a:r>
            <a:endParaRPr lang="en-IN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Each application runs in a virtual machine (VM)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5A2958EA-B644-489B-93C3-69EC96D0246C}"/>
              </a:ext>
            </a:extLst>
          </p:cNvPr>
          <p:cNvSpPr/>
          <p:nvPr/>
        </p:nvSpPr>
        <p:spPr>
          <a:xfrm>
            <a:off x="290160" y="3808103"/>
            <a:ext cx="6525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spc="-1" dirty="0">
                <a:solidFill>
                  <a:srgbClr val="49B1FF"/>
                </a:solidFill>
                <a:latin typeface="Arial"/>
              </a:rPr>
              <a:t>Limitations of VM</a:t>
            </a:r>
          </a:p>
        </p:txBody>
      </p:sp>
      <p:sp>
        <p:nvSpPr>
          <p:cNvPr id="12" name="CustomShape 5">
            <a:extLst>
              <a:ext uri="{FF2B5EF4-FFF2-40B4-BE49-F238E27FC236}">
                <a16:creationId xmlns:a16="http://schemas.microsoft.com/office/drawing/2014/main" id="{ABCF2321-5F37-407A-8A4C-B5357933A49B}"/>
              </a:ext>
            </a:extLst>
          </p:cNvPr>
          <p:cNvSpPr/>
          <p:nvPr/>
        </p:nvSpPr>
        <p:spPr>
          <a:xfrm>
            <a:off x="290160" y="2403720"/>
            <a:ext cx="6095160" cy="118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Better resource pooling</a:t>
            </a:r>
            <a:endParaRPr lang="en-IN" sz="1800" b="0" strike="noStrike" spc="-1" dirty="0">
              <a:latin typeface="Arial"/>
            </a:endParaRPr>
          </a:p>
          <a:p>
            <a:pPr lvl="1"/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– One physical machine divided into multiple virtual</a:t>
            </a:r>
            <a:br>
              <a:rPr dirty="0"/>
            </a:br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   machines</a:t>
            </a:r>
            <a:endParaRPr lang="en-IN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Easier to scale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8AD2E7B8-1DD5-4992-B073-93C40C8C3F0D}"/>
              </a:ext>
            </a:extLst>
          </p:cNvPr>
          <p:cNvSpPr/>
          <p:nvPr/>
        </p:nvSpPr>
        <p:spPr>
          <a:xfrm>
            <a:off x="308160" y="2039760"/>
            <a:ext cx="6525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spc="-1" dirty="0">
                <a:solidFill>
                  <a:srgbClr val="49B1FF"/>
                </a:solidFill>
                <a:latin typeface="Arial"/>
              </a:rPr>
              <a:t>Benefits</a:t>
            </a:r>
          </a:p>
        </p:txBody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1EC46298-C929-4F24-8CBD-FEBF7FF740A7}"/>
              </a:ext>
            </a:extLst>
          </p:cNvPr>
          <p:cNvSpPr/>
          <p:nvPr/>
        </p:nvSpPr>
        <p:spPr>
          <a:xfrm>
            <a:off x="341640" y="4159800"/>
            <a:ext cx="6095160" cy="228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Each VM stills requires</a:t>
            </a:r>
            <a:endParaRPr lang="en-IN" sz="1800" b="0" strike="noStrike" spc="-1" dirty="0">
              <a:latin typeface="Arial"/>
            </a:endParaRPr>
          </a:p>
          <a:p>
            <a:pPr lvl="1"/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– CPU allocation</a:t>
            </a:r>
            <a:endParaRPr lang="en-IN" b="0" strike="noStrike" spc="-1" dirty="0">
              <a:latin typeface="Arial"/>
            </a:endParaRPr>
          </a:p>
          <a:p>
            <a:pPr lvl="1"/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– Storage</a:t>
            </a:r>
            <a:endParaRPr lang="en-IN" b="0" strike="noStrike" spc="-1" dirty="0">
              <a:latin typeface="Arial"/>
            </a:endParaRPr>
          </a:p>
          <a:p>
            <a:pPr lvl="1"/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– RAM</a:t>
            </a:r>
            <a:endParaRPr lang="en-IN" b="0" strike="noStrike" spc="-1" dirty="0">
              <a:latin typeface="Arial"/>
            </a:endParaRPr>
          </a:p>
          <a:p>
            <a:pPr lvl="1"/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– An entire guest operating system</a:t>
            </a:r>
            <a:endParaRPr lang="en-IN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The more VMs you run, the more resources you need</a:t>
            </a:r>
            <a:endParaRPr lang="en-IN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Guest OS means wasted resources</a:t>
            </a:r>
            <a:endParaRPr lang="en-IN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Application portability not guaranteed</a:t>
            </a:r>
            <a:endParaRPr lang="en-IN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6993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Containerization v Virtualization</a:t>
            </a:r>
          </a:p>
        </p:txBody>
      </p:sp>
      <p:grpSp>
        <p:nvGrpSpPr>
          <p:cNvPr id="15" name="Group 2">
            <a:extLst>
              <a:ext uri="{FF2B5EF4-FFF2-40B4-BE49-F238E27FC236}">
                <a16:creationId xmlns:a16="http://schemas.microsoft.com/office/drawing/2014/main" id="{7AEC977C-6664-49B3-822D-2B2214AF96C3}"/>
              </a:ext>
            </a:extLst>
          </p:cNvPr>
          <p:cNvGrpSpPr/>
          <p:nvPr/>
        </p:nvGrpSpPr>
        <p:grpSpPr>
          <a:xfrm>
            <a:off x="857160" y="1971000"/>
            <a:ext cx="9722880" cy="3646440"/>
            <a:chOff x="857160" y="1971000"/>
            <a:chExt cx="9722880" cy="3646440"/>
          </a:xfrm>
        </p:grpSpPr>
        <p:sp>
          <p:nvSpPr>
            <p:cNvPr id="16" name="CustomShape 3">
              <a:extLst>
                <a:ext uri="{FF2B5EF4-FFF2-40B4-BE49-F238E27FC236}">
                  <a16:creationId xmlns:a16="http://schemas.microsoft.com/office/drawing/2014/main" id="{5AD12094-06A6-4C07-BF88-B2DBCD7EFFAE}"/>
                </a:ext>
              </a:extLst>
            </p:cNvPr>
            <p:cNvSpPr/>
            <p:nvPr/>
          </p:nvSpPr>
          <p:spPr>
            <a:xfrm>
              <a:off x="857160" y="197100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17" name="CustomShape 4">
              <a:extLst>
                <a:ext uri="{FF2B5EF4-FFF2-40B4-BE49-F238E27FC236}">
                  <a16:creationId xmlns:a16="http://schemas.microsoft.com/office/drawing/2014/main" id="{B3A2694F-2953-4B4A-8DF1-71C4D4A4A38D}"/>
                </a:ext>
              </a:extLst>
            </p:cNvPr>
            <p:cNvSpPr/>
            <p:nvPr/>
          </p:nvSpPr>
          <p:spPr>
            <a:xfrm>
              <a:off x="857160" y="286128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spc="-1" dirty="0">
                  <a:solidFill>
                    <a:srgbClr val="000000"/>
                  </a:solidFill>
                  <a:latin typeface="Arial"/>
                  <a:ea typeface="DejaVu Sans"/>
                </a:rPr>
                <a:t>b</a:t>
              </a: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ins/libs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18" name="CustomShape 5">
              <a:extLst>
                <a:ext uri="{FF2B5EF4-FFF2-40B4-BE49-F238E27FC236}">
                  <a16:creationId xmlns:a16="http://schemas.microsoft.com/office/drawing/2014/main" id="{439675F9-13CF-41BB-9846-C952BC666D54}"/>
                </a:ext>
              </a:extLst>
            </p:cNvPr>
            <p:cNvSpPr/>
            <p:nvPr/>
          </p:nvSpPr>
          <p:spPr>
            <a:xfrm>
              <a:off x="857160" y="3405600"/>
              <a:ext cx="1026000" cy="5436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GuestOS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19" name="CustomShape 6">
              <a:extLst>
                <a:ext uri="{FF2B5EF4-FFF2-40B4-BE49-F238E27FC236}">
                  <a16:creationId xmlns:a16="http://schemas.microsoft.com/office/drawing/2014/main" id="{CF8EEFA8-14AE-449B-A670-1F58D239299B}"/>
                </a:ext>
              </a:extLst>
            </p:cNvPr>
            <p:cNvSpPr/>
            <p:nvPr/>
          </p:nvSpPr>
          <p:spPr>
            <a:xfrm>
              <a:off x="2291040" y="197100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0" name="CustomShape 7">
              <a:extLst>
                <a:ext uri="{FF2B5EF4-FFF2-40B4-BE49-F238E27FC236}">
                  <a16:creationId xmlns:a16="http://schemas.microsoft.com/office/drawing/2014/main" id="{B96A6600-1433-4EC7-BD5A-BF8A3B61E2D2}"/>
                </a:ext>
              </a:extLst>
            </p:cNvPr>
            <p:cNvSpPr/>
            <p:nvPr/>
          </p:nvSpPr>
          <p:spPr>
            <a:xfrm>
              <a:off x="2291040" y="286128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bins/libs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21" name="CustomShape 8">
              <a:extLst>
                <a:ext uri="{FF2B5EF4-FFF2-40B4-BE49-F238E27FC236}">
                  <a16:creationId xmlns:a16="http://schemas.microsoft.com/office/drawing/2014/main" id="{CEDE776D-2A54-4029-B554-4E432A0C9D10}"/>
                </a:ext>
              </a:extLst>
            </p:cNvPr>
            <p:cNvSpPr/>
            <p:nvPr/>
          </p:nvSpPr>
          <p:spPr>
            <a:xfrm>
              <a:off x="2291040" y="3405600"/>
              <a:ext cx="1026000" cy="5436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GuestOS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2" name="CustomShape 9">
              <a:extLst>
                <a:ext uri="{FF2B5EF4-FFF2-40B4-BE49-F238E27FC236}">
                  <a16:creationId xmlns:a16="http://schemas.microsoft.com/office/drawing/2014/main" id="{AC1EA761-BCA3-41EF-83A2-F450C22DC90E}"/>
                </a:ext>
              </a:extLst>
            </p:cNvPr>
            <p:cNvSpPr/>
            <p:nvPr/>
          </p:nvSpPr>
          <p:spPr>
            <a:xfrm>
              <a:off x="857160" y="3964320"/>
              <a:ext cx="2459520" cy="5436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Hypervisor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3" name="CustomShape 10">
              <a:extLst>
                <a:ext uri="{FF2B5EF4-FFF2-40B4-BE49-F238E27FC236}">
                  <a16:creationId xmlns:a16="http://schemas.microsoft.com/office/drawing/2014/main" id="{43E741E1-22BE-4199-BB47-297BD5A1E97B}"/>
                </a:ext>
              </a:extLst>
            </p:cNvPr>
            <p:cNvSpPr/>
            <p:nvPr/>
          </p:nvSpPr>
          <p:spPr>
            <a:xfrm>
              <a:off x="8120520" y="252684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4" name="CustomShape 11">
              <a:extLst>
                <a:ext uri="{FF2B5EF4-FFF2-40B4-BE49-F238E27FC236}">
                  <a16:creationId xmlns:a16="http://schemas.microsoft.com/office/drawing/2014/main" id="{F7C2D4AC-1C81-4DD1-A1D3-D89EE63809EF}"/>
                </a:ext>
              </a:extLst>
            </p:cNvPr>
            <p:cNvSpPr/>
            <p:nvPr/>
          </p:nvSpPr>
          <p:spPr>
            <a:xfrm>
              <a:off x="8120520" y="341280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spc="-1" dirty="0">
                  <a:solidFill>
                    <a:srgbClr val="000000"/>
                  </a:solidFill>
                  <a:latin typeface="Arial"/>
                  <a:ea typeface="DejaVu Sans"/>
                </a:rPr>
                <a:t>b</a:t>
              </a: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ins/libs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25" name="CustomShape 12">
              <a:extLst>
                <a:ext uri="{FF2B5EF4-FFF2-40B4-BE49-F238E27FC236}">
                  <a16:creationId xmlns:a16="http://schemas.microsoft.com/office/drawing/2014/main" id="{99E283ED-E489-483D-B5A3-43287FE65B87}"/>
                </a:ext>
              </a:extLst>
            </p:cNvPr>
            <p:cNvSpPr/>
            <p:nvPr/>
          </p:nvSpPr>
          <p:spPr>
            <a:xfrm>
              <a:off x="9554040" y="251964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6" name="CustomShape 13">
              <a:extLst>
                <a:ext uri="{FF2B5EF4-FFF2-40B4-BE49-F238E27FC236}">
                  <a16:creationId xmlns:a16="http://schemas.microsoft.com/office/drawing/2014/main" id="{E2F0C29A-B067-45E0-8B34-866C8100511B}"/>
                </a:ext>
              </a:extLst>
            </p:cNvPr>
            <p:cNvSpPr/>
            <p:nvPr/>
          </p:nvSpPr>
          <p:spPr>
            <a:xfrm>
              <a:off x="9554040" y="340560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spc="-1" dirty="0">
                  <a:solidFill>
                    <a:srgbClr val="000000"/>
                  </a:solidFill>
                  <a:latin typeface="Arial"/>
                  <a:ea typeface="DejaVu Sans"/>
                </a:rPr>
                <a:t>bi</a:t>
              </a: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27" name="CustomShape 14">
              <a:extLst>
                <a:ext uri="{FF2B5EF4-FFF2-40B4-BE49-F238E27FC236}">
                  <a16:creationId xmlns:a16="http://schemas.microsoft.com/office/drawing/2014/main" id="{E657184D-FE74-49E6-8B36-9A8F08131523}"/>
                </a:ext>
              </a:extLst>
            </p:cNvPr>
            <p:cNvSpPr/>
            <p:nvPr/>
          </p:nvSpPr>
          <p:spPr>
            <a:xfrm>
              <a:off x="857160" y="4515120"/>
              <a:ext cx="2459520" cy="5436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HostOS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8" name="CustomShape 15">
              <a:extLst>
                <a:ext uri="{FF2B5EF4-FFF2-40B4-BE49-F238E27FC236}">
                  <a16:creationId xmlns:a16="http://schemas.microsoft.com/office/drawing/2014/main" id="{E126ADE4-4588-40BB-8C4E-79E98ABCB4D1}"/>
                </a:ext>
              </a:extLst>
            </p:cNvPr>
            <p:cNvSpPr/>
            <p:nvPr/>
          </p:nvSpPr>
          <p:spPr>
            <a:xfrm>
              <a:off x="857160" y="5073840"/>
              <a:ext cx="2459520" cy="54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Hardware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9" name="CustomShape 16">
              <a:extLst>
                <a:ext uri="{FF2B5EF4-FFF2-40B4-BE49-F238E27FC236}">
                  <a16:creationId xmlns:a16="http://schemas.microsoft.com/office/drawing/2014/main" id="{D4E86BE6-3133-4D09-83A4-0F1FC1929861}"/>
                </a:ext>
              </a:extLst>
            </p:cNvPr>
            <p:cNvSpPr/>
            <p:nvPr/>
          </p:nvSpPr>
          <p:spPr>
            <a:xfrm>
              <a:off x="8120520" y="3964320"/>
              <a:ext cx="2459520" cy="5436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Container Engine (Docker)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0" name="CustomShape 17">
              <a:extLst>
                <a:ext uri="{FF2B5EF4-FFF2-40B4-BE49-F238E27FC236}">
                  <a16:creationId xmlns:a16="http://schemas.microsoft.com/office/drawing/2014/main" id="{11A7E638-F11B-47C4-BE84-24554FC8A6DA}"/>
                </a:ext>
              </a:extLst>
            </p:cNvPr>
            <p:cNvSpPr/>
            <p:nvPr/>
          </p:nvSpPr>
          <p:spPr>
            <a:xfrm>
              <a:off x="8120520" y="4515120"/>
              <a:ext cx="2459520" cy="5436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HostOS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1" name="CustomShape 18">
              <a:extLst>
                <a:ext uri="{FF2B5EF4-FFF2-40B4-BE49-F238E27FC236}">
                  <a16:creationId xmlns:a16="http://schemas.microsoft.com/office/drawing/2014/main" id="{320DA144-0EC1-4ECF-ACD8-F87A03831158}"/>
                </a:ext>
              </a:extLst>
            </p:cNvPr>
            <p:cNvSpPr/>
            <p:nvPr/>
          </p:nvSpPr>
          <p:spPr>
            <a:xfrm>
              <a:off x="8120520" y="5073840"/>
              <a:ext cx="2459520" cy="54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Hardware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2" name="CustomShape 19">
              <a:extLst>
                <a:ext uri="{FF2B5EF4-FFF2-40B4-BE49-F238E27FC236}">
                  <a16:creationId xmlns:a16="http://schemas.microsoft.com/office/drawing/2014/main" id="{43100845-1837-410D-A62C-460740A5B8C3}"/>
                </a:ext>
              </a:extLst>
            </p:cNvPr>
            <p:cNvSpPr/>
            <p:nvPr/>
          </p:nvSpPr>
          <p:spPr>
            <a:xfrm>
              <a:off x="4801320" y="306396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3" name="CustomShape 20">
              <a:extLst>
                <a:ext uri="{FF2B5EF4-FFF2-40B4-BE49-F238E27FC236}">
                  <a16:creationId xmlns:a16="http://schemas.microsoft.com/office/drawing/2014/main" id="{8D2CE30E-DDC5-448F-A5D0-127C8235352D}"/>
                </a:ext>
              </a:extLst>
            </p:cNvPr>
            <p:cNvSpPr/>
            <p:nvPr/>
          </p:nvSpPr>
          <p:spPr>
            <a:xfrm>
              <a:off x="4801320" y="394992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spc="-1" dirty="0">
                  <a:solidFill>
                    <a:srgbClr val="000000"/>
                  </a:solidFill>
                  <a:latin typeface="Arial"/>
                  <a:ea typeface="DejaVu Sans"/>
                </a:rPr>
                <a:t>b</a:t>
              </a: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ins/libs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34" name="CustomShape 21">
              <a:extLst>
                <a:ext uri="{FF2B5EF4-FFF2-40B4-BE49-F238E27FC236}">
                  <a16:creationId xmlns:a16="http://schemas.microsoft.com/office/drawing/2014/main" id="{5DFBCB56-793B-4356-B102-E7EBD308CAE2}"/>
                </a:ext>
              </a:extLst>
            </p:cNvPr>
            <p:cNvSpPr/>
            <p:nvPr/>
          </p:nvSpPr>
          <p:spPr>
            <a:xfrm>
              <a:off x="6234840" y="305676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5" name="CustomShape 22">
              <a:extLst>
                <a:ext uri="{FF2B5EF4-FFF2-40B4-BE49-F238E27FC236}">
                  <a16:creationId xmlns:a16="http://schemas.microsoft.com/office/drawing/2014/main" id="{71D4E254-340E-4127-818B-182C69F4E72C}"/>
                </a:ext>
              </a:extLst>
            </p:cNvPr>
            <p:cNvSpPr/>
            <p:nvPr/>
          </p:nvSpPr>
          <p:spPr>
            <a:xfrm>
              <a:off x="6234840" y="394272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spc="-1" dirty="0">
                  <a:solidFill>
                    <a:srgbClr val="000000"/>
                  </a:solidFill>
                  <a:latin typeface="Arial"/>
                  <a:ea typeface="DejaVu Sans"/>
                </a:rPr>
                <a:t>b</a:t>
              </a: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ins/libs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36" name="CustomShape 23">
              <a:extLst>
                <a:ext uri="{FF2B5EF4-FFF2-40B4-BE49-F238E27FC236}">
                  <a16:creationId xmlns:a16="http://schemas.microsoft.com/office/drawing/2014/main" id="{7EB79DD4-F4A0-4C9A-A143-D0171BEA81CF}"/>
                </a:ext>
              </a:extLst>
            </p:cNvPr>
            <p:cNvSpPr/>
            <p:nvPr/>
          </p:nvSpPr>
          <p:spPr>
            <a:xfrm>
              <a:off x="4801320" y="4515120"/>
              <a:ext cx="2459520" cy="5436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HostOS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7" name="CustomShape 24">
              <a:extLst>
                <a:ext uri="{FF2B5EF4-FFF2-40B4-BE49-F238E27FC236}">
                  <a16:creationId xmlns:a16="http://schemas.microsoft.com/office/drawing/2014/main" id="{041BD09B-BE86-49D9-AE44-8A244CAF84E3}"/>
                </a:ext>
              </a:extLst>
            </p:cNvPr>
            <p:cNvSpPr/>
            <p:nvPr/>
          </p:nvSpPr>
          <p:spPr>
            <a:xfrm>
              <a:off x="4801320" y="5073840"/>
              <a:ext cx="2459520" cy="54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Hardware </a:t>
              </a:r>
              <a:endParaRPr lang="en-IN" sz="1200" b="0" strike="noStrike" spc="-1">
                <a:latin typeface="Arial"/>
              </a:endParaRPr>
            </a:p>
          </p:txBody>
        </p:sp>
      </p:grpSp>
      <p:sp>
        <p:nvSpPr>
          <p:cNvPr id="38" name="CustomShape 25">
            <a:extLst>
              <a:ext uri="{FF2B5EF4-FFF2-40B4-BE49-F238E27FC236}">
                <a16:creationId xmlns:a16="http://schemas.microsoft.com/office/drawing/2014/main" id="{3CEADD6E-4FCC-469C-9490-D28BF7FDDF2A}"/>
              </a:ext>
            </a:extLst>
          </p:cNvPr>
          <p:cNvSpPr/>
          <p:nvPr/>
        </p:nvSpPr>
        <p:spPr>
          <a:xfrm>
            <a:off x="1373760" y="5808240"/>
            <a:ext cx="120024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Virtualization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39" name="CustomShape 26">
            <a:extLst>
              <a:ext uri="{FF2B5EF4-FFF2-40B4-BE49-F238E27FC236}">
                <a16:creationId xmlns:a16="http://schemas.microsoft.com/office/drawing/2014/main" id="{1ECDE62D-6407-4DBF-99C1-AFB3179E5A6E}"/>
              </a:ext>
            </a:extLst>
          </p:cNvPr>
          <p:cNvSpPr/>
          <p:nvPr/>
        </p:nvSpPr>
        <p:spPr>
          <a:xfrm>
            <a:off x="5320440" y="5808240"/>
            <a:ext cx="1477440" cy="72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 dirty="0">
                <a:solidFill>
                  <a:srgbClr val="1796FF"/>
                </a:solidFill>
                <a:latin typeface="Arial"/>
                <a:ea typeface="DejaVu Sans"/>
              </a:rPr>
              <a:t>Containerization</a:t>
            </a:r>
            <a:endParaRPr lang="en-IN" sz="1400" b="0" strike="noStrike" spc="-1" dirty="0">
              <a:latin typeface="Arial"/>
            </a:endParaRPr>
          </a:p>
        </p:txBody>
      </p:sp>
      <p:sp>
        <p:nvSpPr>
          <p:cNvPr id="40" name="CustomShape 27">
            <a:extLst>
              <a:ext uri="{FF2B5EF4-FFF2-40B4-BE49-F238E27FC236}">
                <a16:creationId xmlns:a16="http://schemas.microsoft.com/office/drawing/2014/main" id="{9B3CF368-1C42-4724-BC18-CE07FE96FF45}"/>
              </a:ext>
            </a:extLst>
          </p:cNvPr>
          <p:cNvSpPr/>
          <p:nvPr/>
        </p:nvSpPr>
        <p:spPr>
          <a:xfrm>
            <a:off x="8805600" y="5741964"/>
            <a:ext cx="147744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    Custom </a:t>
            </a:r>
            <a:br/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   containers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41" name="CustomShape 28">
            <a:extLst>
              <a:ext uri="{FF2B5EF4-FFF2-40B4-BE49-F238E27FC236}">
                <a16:creationId xmlns:a16="http://schemas.microsoft.com/office/drawing/2014/main" id="{4E96B5C1-C4C5-4A2C-BAA9-C2D7642BB5E9}"/>
              </a:ext>
            </a:extLst>
          </p:cNvPr>
          <p:cNvSpPr/>
          <p:nvPr/>
        </p:nvSpPr>
        <p:spPr>
          <a:xfrm>
            <a:off x="3980520" y="1091316"/>
            <a:ext cx="5166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1796FF"/>
                </a:solidFill>
                <a:latin typeface="Arial"/>
                <a:ea typeface="DejaVu Sans"/>
              </a:rPr>
              <a:t>Containers isolate and abstract resources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2" name="CustomShape 29">
            <a:extLst>
              <a:ext uri="{FF2B5EF4-FFF2-40B4-BE49-F238E27FC236}">
                <a16:creationId xmlns:a16="http://schemas.microsoft.com/office/drawing/2014/main" id="{ADAF4589-950C-4870-BC3F-C929B9B3C2D8}"/>
              </a:ext>
            </a:extLst>
          </p:cNvPr>
          <p:cNvSpPr/>
          <p:nvPr/>
        </p:nvSpPr>
        <p:spPr>
          <a:xfrm>
            <a:off x="3980520" y="1491996"/>
            <a:ext cx="516600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100000"/>
              </a:lnSpc>
              <a:buClr>
                <a:srgbClr val="1796FF"/>
              </a:buClr>
              <a:buFont typeface="Arial"/>
              <a:buChar char="•"/>
            </a:pPr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Apps run in a container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43" name="CustomShape 30">
            <a:extLst>
              <a:ext uri="{FF2B5EF4-FFF2-40B4-BE49-F238E27FC236}">
                <a16:creationId xmlns:a16="http://schemas.microsoft.com/office/drawing/2014/main" id="{E0B4853E-2A96-4B62-BE30-7DA5EF3055C5}"/>
              </a:ext>
            </a:extLst>
          </p:cNvPr>
          <p:cNvSpPr/>
          <p:nvPr/>
        </p:nvSpPr>
        <p:spPr>
          <a:xfrm>
            <a:off x="3980520" y="1821036"/>
            <a:ext cx="516600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100000"/>
              </a:lnSpc>
              <a:buClr>
                <a:srgbClr val="1796FF"/>
              </a:buClr>
              <a:buFont typeface="Arial"/>
              <a:buChar char="•"/>
            </a:pPr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Containers allow multiple apps to run in a single VM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44" name="CustomShape 31">
            <a:extLst>
              <a:ext uri="{FF2B5EF4-FFF2-40B4-BE49-F238E27FC236}">
                <a16:creationId xmlns:a16="http://schemas.microsoft.com/office/drawing/2014/main" id="{7BE17D69-91B9-47DC-98EB-33E900CCD27C}"/>
              </a:ext>
            </a:extLst>
          </p:cNvPr>
          <p:cNvSpPr/>
          <p:nvPr/>
        </p:nvSpPr>
        <p:spPr>
          <a:xfrm>
            <a:off x="3980520" y="2156556"/>
            <a:ext cx="516600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100000"/>
              </a:lnSpc>
              <a:buClr>
                <a:srgbClr val="1796FF"/>
              </a:buClr>
              <a:buFont typeface="Arial"/>
              <a:buChar char="•"/>
            </a:pPr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Maximizes utilization without OS overhead </a:t>
            </a:r>
            <a:endParaRPr lang="en-IN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8284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What is Docker?</a:t>
            </a:r>
          </a:p>
        </p:txBody>
      </p:sp>
      <p:pic>
        <p:nvPicPr>
          <p:cNvPr id="45" name="Content Placeholder 3">
            <a:extLst>
              <a:ext uri="{FF2B5EF4-FFF2-40B4-BE49-F238E27FC236}">
                <a16:creationId xmlns:a16="http://schemas.microsoft.com/office/drawing/2014/main" id="{F78B878D-7940-4972-9D83-EF799DD539F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45880" y="1188360"/>
            <a:ext cx="5519160" cy="4964040"/>
          </a:xfrm>
          <a:prstGeom prst="rect">
            <a:avLst/>
          </a:prstGeom>
          <a:ln>
            <a:noFill/>
          </a:ln>
        </p:spPr>
      </p:pic>
      <p:sp>
        <p:nvSpPr>
          <p:cNvPr id="46" name="CustomShape 2">
            <a:extLst>
              <a:ext uri="{FF2B5EF4-FFF2-40B4-BE49-F238E27FC236}">
                <a16:creationId xmlns:a16="http://schemas.microsoft.com/office/drawing/2014/main" id="{472768B0-2DCF-45DC-8A57-B69F0AFA8033}"/>
              </a:ext>
            </a:extLst>
          </p:cNvPr>
          <p:cNvSpPr/>
          <p:nvPr/>
        </p:nvSpPr>
        <p:spPr>
          <a:xfrm>
            <a:off x="5920920" y="1805040"/>
            <a:ext cx="6339600" cy="2284560"/>
          </a:xfrm>
          <a:prstGeom prst="rect">
            <a:avLst/>
          </a:prstGeom>
        </p:spPr>
        <p:txBody>
          <a:bodyPr lIns="0" tIns="0" rIns="0" bIns="0"/>
          <a:lstStyle/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A company as well a Product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Standardized packaging for software and dependencies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Isolate apps from each other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Share the same OS kernel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Works with all major Linux and Windows Server</a:t>
            </a:r>
          </a:p>
        </p:txBody>
      </p:sp>
    </p:spTree>
    <p:extLst>
      <p:ext uri="{BB962C8B-B14F-4D97-AF65-F5344CB8AC3E}">
        <p14:creationId xmlns:p14="http://schemas.microsoft.com/office/powerpoint/2010/main" val="3200996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380880" y="387360"/>
            <a:ext cx="1142928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 anchorCtr="1"/>
          <a:lstStyle/>
          <a:p>
            <a:pPr>
              <a:lnSpc>
                <a:spcPct val="90000"/>
              </a:lnSpc>
            </a:pPr>
            <a:r>
              <a:rPr lang="en-IN" sz="3740" b="0" strike="noStrike" spc="-1">
                <a:solidFill>
                  <a:srgbClr val="000000"/>
                </a:solidFill>
                <a:latin typeface="Arial"/>
              </a:rPr>
              <a:t>VM Vs Docker </a:t>
            </a:r>
            <a:endParaRPr lang="en-IN" sz="3740" b="0" strike="noStrike" spc="-1">
              <a:latin typeface="Arial"/>
            </a:endParaRPr>
          </a:p>
        </p:txBody>
      </p:sp>
      <p:pic>
        <p:nvPicPr>
          <p:cNvPr id="389" name="Picture 3"/>
          <p:cNvPicPr/>
          <p:nvPr/>
        </p:nvPicPr>
        <p:blipFill>
          <a:blip r:embed="rId2"/>
          <a:stretch/>
        </p:blipFill>
        <p:spPr>
          <a:xfrm>
            <a:off x="942480" y="1167480"/>
            <a:ext cx="10144080" cy="5164200"/>
          </a:xfrm>
          <a:prstGeom prst="rect">
            <a:avLst/>
          </a:prstGeom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A9CDBE-8ADB-4F6C-8288-F3B97F5C3270}"/>
              </a:ext>
            </a:extLst>
          </p:cNvPr>
          <p:cNvSpPr/>
          <p:nvPr/>
        </p:nvSpPr>
        <p:spPr>
          <a:xfrm>
            <a:off x="7837714" y="69120"/>
            <a:ext cx="363038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 up slide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Docker Key Concepts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74A299F3-F15D-4CE0-A3D7-79458985EAD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949880" y="906177"/>
            <a:ext cx="4157280" cy="119952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DE57C9-A197-4CA0-8146-F7863F8A3ED3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42080" y="1492200"/>
            <a:ext cx="816840" cy="83016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841475-9F2F-4289-92FE-CA9DAFC69B2D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416160" y="2764080"/>
            <a:ext cx="868680" cy="859320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B410F1-46B9-400B-BDD4-4AA6A486A368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380880" y="4064760"/>
            <a:ext cx="868680" cy="83016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32B35C-93AA-41FB-B946-15D86496902E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413280" y="5425200"/>
            <a:ext cx="803880" cy="794520"/>
          </a:xfrm>
          <a:prstGeom prst="rect">
            <a:avLst/>
          </a:prstGeom>
          <a:ln>
            <a:noFill/>
          </a:ln>
        </p:spPr>
      </p:pic>
      <p:sp>
        <p:nvSpPr>
          <p:cNvPr id="10" name="CustomShape 3">
            <a:extLst>
              <a:ext uri="{FF2B5EF4-FFF2-40B4-BE49-F238E27FC236}">
                <a16:creationId xmlns:a16="http://schemas.microsoft.com/office/drawing/2014/main" id="{44DEF3A1-0C2C-4A16-A16A-614002811C23}"/>
              </a:ext>
            </a:extLst>
          </p:cNvPr>
          <p:cNvSpPr/>
          <p:nvPr/>
        </p:nvSpPr>
        <p:spPr>
          <a:xfrm>
            <a:off x="1555920" y="1854000"/>
            <a:ext cx="64634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basis of a Docker container. Represents a full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B6E3BCE2-A64E-4260-828B-5A0C47E64C5A}"/>
              </a:ext>
            </a:extLst>
          </p:cNvPr>
          <p:cNvSpPr/>
          <p:nvPr/>
        </p:nvSpPr>
        <p:spPr>
          <a:xfrm>
            <a:off x="1567440" y="2713680"/>
            <a:ext cx="20840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Docker Container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" name="CustomShape 5">
            <a:extLst>
              <a:ext uri="{FF2B5EF4-FFF2-40B4-BE49-F238E27FC236}">
                <a16:creationId xmlns:a16="http://schemas.microsoft.com/office/drawing/2014/main" id="{87508938-A875-47F3-BB8B-1B83329D5B6E}"/>
              </a:ext>
            </a:extLst>
          </p:cNvPr>
          <p:cNvSpPr/>
          <p:nvPr/>
        </p:nvSpPr>
        <p:spPr>
          <a:xfrm>
            <a:off x="1516680" y="3104280"/>
            <a:ext cx="591516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standard unit in which the application service resides and executes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86DFE5E9-422D-4888-B79E-B3D7DFCEDBD1}"/>
              </a:ext>
            </a:extLst>
          </p:cNvPr>
          <p:cNvSpPr/>
          <p:nvPr/>
        </p:nvSpPr>
        <p:spPr>
          <a:xfrm>
            <a:off x="1531800" y="3985200"/>
            <a:ext cx="17809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Docker Engine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DEA87AAE-5806-4271-9F2F-43AF28A3180E}"/>
              </a:ext>
            </a:extLst>
          </p:cNvPr>
          <p:cNvSpPr/>
          <p:nvPr/>
        </p:nvSpPr>
        <p:spPr>
          <a:xfrm>
            <a:off x="1545840" y="4354560"/>
            <a:ext cx="843372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Creates, ships and runs Docker containers deployable on a physical or virtual, host locally, in a datacenter or cloud service provider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" name="CustomShape 8">
            <a:extLst>
              <a:ext uri="{FF2B5EF4-FFF2-40B4-BE49-F238E27FC236}">
                <a16:creationId xmlns:a16="http://schemas.microsoft.com/office/drawing/2014/main" id="{12BB10E2-037D-42A3-8541-2B1E0EC537DB}"/>
              </a:ext>
            </a:extLst>
          </p:cNvPr>
          <p:cNvSpPr/>
          <p:nvPr/>
        </p:nvSpPr>
        <p:spPr>
          <a:xfrm>
            <a:off x="1488600" y="5374800"/>
            <a:ext cx="6461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Registry Service (Docker Hub or Docker Trusted Registry)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6" name="CustomShape 9">
            <a:extLst>
              <a:ext uri="{FF2B5EF4-FFF2-40B4-BE49-F238E27FC236}">
                <a16:creationId xmlns:a16="http://schemas.microsoft.com/office/drawing/2014/main" id="{9C48421C-7979-45AF-BA49-811C1002EB39}"/>
              </a:ext>
            </a:extLst>
          </p:cNvPr>
          <p:cNvSpPr/>
          <p:nvPr/>
        </p:nvSpPr>
        <p:spPr>
          <a:xfrm>
            <a:off x="1453320" y="5744160"/>
            <a:ext cx="63795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Cloud or server based storage and distribution service for your images</a:t>
            </a:r>
            <a:endParaRPr lang="en-IN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5900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1219200"/>
            <a:ext cx="11430000" cy="4419600"/>
          </a:xfrm>
        </p:spPr>
        <p:txBody>
          <a:bodyPr/>
          <a:lstStyle/>
          <a:p>
            <a:pPr marL="720" indent="0">
              <a:buClr>
                <a:schemeClr val="bg2"/>
              </a:buClr>
              <a:buNone/>
            </a:pPr>
            <a:r>
              <a:rPr lang="en-IN" sz="2800" b="1" spc="-1" dirty="0">
                <a:latin typeface="Arial"/>
                <a:ea typeface="DejaVu Sans"/>
              </a:rPr>
              <a:t>DAY 1</a:t>
            </a:r>
            <a:endParaRPr lang="en-IN" b="1" spc="-1" dirty="0">
              <a:latin typeface="Arial"/>
              <a:ea typeface="DejaVu Sans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Why Cloud Native ?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Introduction to Cloud Native Development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Introduction to containerization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Getting Started with Kubernetes and </a:t>
            </a:r>
            <a:r>
              <a:rPr lang="en-IN" spc="-1" dirty="0" err="1">
                <a:latin typeface="Arial"/>
                <a:ea typeface="DejaVu Sans"/>
              </a:rPr>
              <a:t>Vmware</a:t>
            </a:r>
            <a:r>
              <a:rPr lang="en-IN" spc="-1" dirty="0">
                <a:latin typeface="Arial"/>
                <a:ea typeface="DejaVu Sans"/>
              </a:rPr>
              <a:t> Enterprise PKS  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Understanding Declarative Configuration for Kubernetes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Deploying your First Java Spring Boot  Application to the  Kubernetes Cluster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Externalizing configuration in Kubernetes</a:t>
            </a:r>
          </a:p>
          <a:p>
            <a:pPr>
              <a:buClr>
                <a:schemeClr val="bg2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839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Docker Architecture</a:t>
            </a:r>
          </a:p>
        </p:txBody>
      </p:sp>
      <p:pic>
        <p:nvPicPr>
          <p:cNvPr id="17" name="Picture 40">
            <a:extLst>
              <a:ext uri="{FF2B5EF4-FFF2-40B4-BE49-F238E27FC236}">
                <a16:creationId xmlns:a16="http://schemas.microsoft.com/office/drawing/2014/main" id="{3DE07265-2615-4F9A-A0EA-F6C6DBB9A63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272796" y="1244889"/>
            <a:ext cx="9475200" cy="4915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9330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Dockers Image Layering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C91DAF-1A43-4B86-B1C3-91902C1E9A8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778378" y="949680"/>
            <a:ext cx="5885280" cy="156420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D1C3EB-DE78-4473-80D1-376F8EB3F31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790978" y="2680560"/>
            <a:ext cx="5872680" cy="1251720"/>
          </a:xfrm>
          <a:prstGeom prst="rect">
            <a:avLst/>
          </a:prstGeom>
          <a:ln>
            <a:noFill/>
          </a:ln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84A3FFC3-1ED2-4BEB-8DE9-C642129BB449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826938" y="1731960"/>
            <a:ext cx="4203000" cy="2527560"/>
          </a:xfrm>
          <a:prstGeom prst="rect">
            <a:avLst/>
          </a:prstGeom>
          <a:ln>
            <a:noFill/>
          </a:ln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7FB24D6F-133A-4A94-B529-AC0BEC9740EF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101938" y="1913040"/>
            <a:ext cx="604440" cy="653400"/>
          </a:xfrm>
          <a:prstGeom prst="rect">
            <a:avLst/>
          </a:prstGeom>
          <a:ln>
            <a:noFill/>
          </a:ln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25A3C7D8-1A3C-4F97-9B4F-164ABA7D11B6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101938" y="2604960"/>
            <a:ext cx="604440" cy="770760"/>
          </a:xfrm>
          <a:prstGeom prst="rect">
            <a:avLst/>
          </a:prstGeom>
          <a:ln>
            <a:noFill/>
          </a:ln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D08CB0D4-3739-4957-A039-3011F2DDC14E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865098" y="4962600"/>
            <a:ext cx="6029640" cy="1251720"/>
          </a:xfrm>
          <a:prstGeom prst="rect">
            <a:avLst/>
          </a:prstGeom>
          <a:ln>
            <a:noFill/>
          </a:ln>
        </p:spPr>
      </p:pic>
      <p:pic>
        <p:nvPicPr>
          <p:cNvPr id="10" name="Picture 11">
            <a:extLst>
              <a:ext uri="{FF2B5EF4-FFF2-40B4-BE49-F238E27FC236}">
                <a16:creationId xmlns:a16="http://schemas.microsoft.com/office/drawing/2014/main" id="{0E2A5097-D6B4-4028-A3CA-6720D9F9D08B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2493738" y="4349520"/>
            <a:ext cx="557640" cy="5230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0381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Basic Docker Commands</a:t>
            </a:r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073A2BB1-A95F-4770-8C47-8F08AD80FBE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480280" y="1014120"/>
            <a:ext cx="6234840" cy="2998440"/>
          </a:xfrm>
          <a:prstGeom prst="rect">
            <a:avLst/>
          </a:prstGeom>
          <a:ln>
            <a:noFill/>
          </a:ln>
        </p:spPr>
      </p:pic>
      <p:sp>
        <p:nvSpPr>
          <p:cNvPr id="12" name="CustomShape 2">
            <a:extLst>
              <a:ext uri="{FF2B5EF4-FFF2-40B4-BE49-F238E27FC236}">
                <a16:creationId xmlns:a16="http://schemas.microsoft.com/office/drawing/2014/main" id="{AA6334E9-02F6-4CC4-B7EE-E4EB29436357}"/>
              </a:ext>
            </a:extLst>
          </p:cNvPr>
          <p:cNvSpPr/>
          <p:nvPr/>
        </p:nvSpPr>
        <p:spPr>
          <a:xfrm>
            <a:off x="605160" y="1170000"/>
            <a:ext cx="9122400" cy="5635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800" b="1" u="sng" strike="noStrike" spc="-1">
                <a:solidFill>
                  <a:srgbClr val="000000"/>
                </a:solidFill>
                <a:uFillTx/>
                <a:latin typeface="Museo For Dell"/>
                <a:ea typeface="DejaVu Sans"/>
              </a:rPr>
              <a:t>Pulling Docker Image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0" strike="noStrike" spc="-1">
                <a:solidFill>
                  <a:srgbClr val="000000"/>
                </a:solidFill>
                <a:latin typeface="Museo For Dell"/>
                <a:ea typeface="DejaVu Sans"/>
              </a:rPr>
              <a:t>$ docker pull yourrepo/yourapp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1" u="sng" strike="noStrike" spc="-1">
                <a:solidFill>
                  <a:srgbClr val="000000"/>
                </a:solidFill>
                <a:uFillTx/>
                <a:latin typeface="Museo For Dell"/>
                <a:ea typeface="DejaVu Sans"/>
              </a:rPr>
              <a:t>Listing out Docker Images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0" strike="noStrike" spc="-1">
                <a:solidFill>
                  <a:srgbClr val="000000"/>
                </a:solidFill>
                <a:latin typeface="Museo For Dell"/>
                <a:ea typeface="DejaVu Sans"/>
              </a:rPr>
              <a:t>$ docker image ls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1" u="sng" strike="noStrike" spc="-1">
                <a:solidFill>
                  <a:srgbClr val="000000"/>
                </a:solidFill>
                <a:uFillTx/>
                <a:latin typeface="Museo For Dell"/>
                <a:ea typeface="DejaVu Sans"/>
              </a:rPr>
              <a:t>Running Docker Containers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0" strike="noStrike" spc="-1">
                <a:solidFill>
                  <a:srgbClr val="000000"/>
                </a:solidFill>
                <a:latin typeface="Museo For Dell"/>
                <a:ea typeface="DejaVu Sans"/>
              </a:rPr>
              <a:t>$ docker run –d –p 5000:5000 –-name yourapp yourrepo/yourapp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1" u="sng" strike="noStrike" spc="-1">
                <a:solidFill>
                  <a:srgbClr val="000000"/>
                </a:solidFill>
                <a:uFillTx/>
                <a:latin typeface="Museo For Dell"/>
                <a:ea typeface="DejaVu Sans"/>
              </a:rPr>
              <a:t>Stopping the container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0" strike="noStrike" spc="-1">
                <a:solidFill>
                  <a:srgbClr val="000000"/>
                </a:solidFill>
                <a:latin typeface="Museo For Dell"/>
                <a:ea typeface="DejaVu Sans"/>
              </a:rPr>
              <a:t>$ docker container stop yourapp(or &lt;container id&gt;)</a:t>
            </a:r>
            <a:endParaRPr lang="en-IN" sz="2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001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Understanding Docker File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D2C16964-72BB-428D-87B8-8E9940CC5674}"/>
              </a:ext>
            </a:extLst>
          </p:cNvPr>
          <p:cNvSpPr/>
          <p:nvPr/>
        </p:nvSpPr>
        <p:spPr>
          <a:xfrm>
            <a:off x="809303" y="1140703"/>
            <a:ext cx="8909280" cy="4932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Use an OpenJDK Runtime as a parent image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FROM openjdk:8-jre-alpine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Add Maintainer Info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LABEL maintainer=pal_k8@dell.com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Define environment variables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ENV SPRING_OUTPUT_ANSI_ENABLED=ALWAYS \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JAVA_OPTS=""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Set the working directory to /app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WORKDIR /app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Copy the executable into the container at /app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ADD *.jar app.jar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Make port 8080 available to the world outside this container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EXPOSE 8080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Run app.jar when the container launches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CMD ["java", "-Djava.security.egd=file:/dev/./urandom", "-jar", "/app/app.jar"]</a:t>
            </a:r>
            <a:endParaRPr lang="en-IN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4833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9978" y="1584866"/>
            <a:ext cx="10515600" cy="609398"/>
          </a:xfrm>
        </p:spPr>
        <p:txBody>
          <a:bodyPr/>
          <a:lstStyle/>
          <a:p>
            <a:r>
              <a:rPr lang="en-US" sz="4400" dirty="0"/>
              <a:t>Lab 2: </a:t>
            </a:r>
            <a:r>
              <a:rPr lang="en-US" sz="4400" dirty="0" err="1"/>
              <a:t>Dockerize</a:t>
            </a:r>
            <a:r>
              <a:rPr lang="en-US" sz="4400" dirty="0"/>
              <a:t> your Spring Boot App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C1B219-D889-4A6D-B425-3C56E5A4AF8D}"/>
              </a:ext>
            </a:extLst>
          </p:cNvPr>
          <p:cNvSpPr/>
          <p:nvPr/>
        </p:nvSpPr>
        <p:spPr>
          <a:xfrm>
            <a:off x="299978" y="2365672"/>
            <a:ext cx="8445661" cy="2298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endParaRPr lang="en-IN" spc="-1" dirty="0">
              <a:solidFill>
                <a:schemeClr val="tx2"/>
              </a:solidFill>
            </a:endParaRPr>
          </a:p>
          <a:p>
            <a:pPr marL="457200">
              <a:lnSpc>
                <a:spcPct val="100000"/>
              </a:lnSpc>
              <a:spcBef>
                <a:spcPts val="400"/>
              </a:spcBef>
            </a:pPr>
            <a:r>
              <a:rPr lang="en-IN" sz="2800" spc="-1" dirty="0">
                <a:solidFill>
                  <a:schemeClr val="tx2"/>
                </a:solidFill>
              </a:rPr>
              <a:t>● Building a Spring boot application </a:t>
            </a:r>
          </a:p>
          <a:p>
            <a:pPr marL="457200">
              <a:lnSpc>
                <a:spcPct val="100000"/>
              </a:lnSpc>
              <a:spcBef>
                <a:spcPts val="400"/>
              </a:spcBef>
            </a:pPr>
            <a:r>
              <a:rPr lang="en-IN" sz="2800" spc="-1" dirty="0">
                <a:solidFill>
                  <a:schemeClr val="tx2"/>
                </a:solidFill>
              </a:rPr>
              <a:t>● </a:t>
            </a:r>
            <a:r>
              <a:rPr lang="en-IN" sz="2800" spc="-1" dirty="0" err="1">
                <a:solidFill>
                  <a:schemeClr val="tx2"/>
                </a:solidFill>
              </a:rPr>
              <a:t>Dockerize</a:t>
            </a:r>
            <a:r>
              <a:rPr lang="en-IN" sz="2800" spc="-1" dirty="0">
                <a:solidFill>
                  <a:schemeClr val="tx2"/>
                </a:solidFill>
              </a:rPr>
              <a:t> spring boot app</a:t>
            </a:r>
          </a:p>
          <a:p>
            <a:pPr marL="457200">
              <a:lnSpc>
                <a:spcPct val="100000"/>
              </a:lnSpc>
              <a:spcBef>
                <a:spcPts val="400"/>
              </a:spcBef>
            </a:pPr>
            <a:r>
              <a:rPr lang="en-IN" sz="2800" spc="-1" dirty="0">
                <a:solidFill>
                  <a:schemeClr val="tx2"/>
                </a:solidFill>
              </a:rPr>
              <a:t>● Push docker image to docker hub</a:t>
            </a:r>
          </a:p>
          <a:p>
            <a:pPr marL="457200">
              <a:lnSpc>
                <a:spcPct val="100000"/>
              </a:lnSpc>
              <a:spcBef>
                <a:spcPts val="400"/>
              </a:spcBef>
            </a:pPr>
            <a:r>
              <a:rPr lang="en-IN" sz="2800" spc="-1" dirty="0">
                <a:solidFill>
                  <a:schemeClr val="tx2"/>
                </a:solidFill>
              </a:rPr>
              <a:t>● Run docker container and test locally</a:t>
            </a:r>
          </a:p>
        </p:txBody>
      </p:sp>
    </p:spTree>
    <p:extLst>
      <p:ext uri="{BB962C8B-B14F-4D97-AF65-F5344CB8AC3E}">
        <p14:creationId xmlns:p14="http://schemas.microsoft.com/office/powerpoint/2010/main" val="1287893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4150" y="2823357"/>
            <a:ext cx="10515600" cy="609398"/>
          </a:xfrm>
        </p:spPr>
        <p:txBody>
          <a:bodyPr/>
          <a:lstStyle/>
          <a:p>
            <a:r>
              <a:rPr lang="en-US" sz="4400" dirty="0"/>
              <a:t>Introduction to Kubernetes</a:t>
            </a:r>
          </a:p>
        </p:txBody>
      </p:sp>
    </p:spTree>
    <p:extLst>
      <p:ext uri="{BB962C8B-B14F-4D97-AF65-F5344CB8AC3E}">
        <p14:creationId xmlns:p14="http://schemas.microsoft.com/office/powerpoint/2010/main" val="3785484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What is Kubernetes?</a:t>
            </a: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5306F3AE-C403-482D-8843-38DDA2932087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B0BD0601-EED8-43B4-9CCF-D4DFD5AF97F2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B43B8FE1-E9C9-459B-B804-C680A0F5CF12}"/>
              </a:ext>
            </a:extLst>
          </p:cNvPr>
          <p:cNvSpPr/>
          <p:nvPr/>
        </p:nvSpPr>
        <p:spPr>
          <a:xfrm>
            <a:off x="295396" y="1026180"/>
            <a:ext cx="114300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Kubernetes is an open source orchestration system for managing containerized applications across multiple hosts, providing basic mechanisms for the deployment, maintenance, and scaling of applications.</a:t>
            </a:r>
            <a:endParaRPr lang="en-IN" sz="2000" b="0" strike="noStrike" spc="-1" dirty="0">
              <a:latin typeface="Arial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2A2984F7-A338-4D11-BA6F-EF2CDB79B905}"/>
              </a:ext>
            </a:extLst>
          </p:cNvPr>
          <p:cNvSpPr/>
          <p:nvPr/>
        </p:nvSpPr>
        <p:spPr>
          <a:xfrm>
            <a:off x="173619" y="3346560"/>
            <a:ext cx="8955720" cy="191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It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Provides declarative primitives for the “desired state”</a:t>
            </a:r>
            <a:endParaRPr lang="en-IN" sz="2400" b="0" strike="noStrike" spc="-1" dirty="0">
              <a:latin typeface="Arial"/>
            </a:endParaRP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000" spc="-1" dirty="0">
                <a:solidFill>
                  <a:schemeClr val="bg2"/>
                </a:solidFill>
                <a:latin typeface="Arial"/>
                <a:ea typeface="DejaVu Sans"/>
              </a:rPr>
              <a:t>Self-healing</a:t>
            </a: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000" spc="-1" dirty="0">
                <a:solidFill>
                  <a:schemeClr val="bg2"/>
                </a:solidFill>
                <a:latin typeface="Arial"/>
                <a:ea typeface="DejaVu Sans"/>
              </a:rPr>
              <a:t>Auto-restarting</a:t>
            </a: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000" spc="-1" dirty="0">
                <a:solidFill>
                  <a:schemeClr val="bg2"/>
                </a:solidFill>
                <a:latin typeface="Arial"/>
                <a:ea typeface="DejaVu Sans"/>
              </a:rPr>
              <a:t>Schedule across hosts</a:t>
            </a: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000" spc="-1" dirty="0">
                <a:solidFill>
                  <a:schemeClr val="bg2"/>
                </a:solidFill>
                <a:latin typeface="Arial"/>
                <a:ea typeface="DejaVu Sans"/>
              </a:rPr>
              <a:t>Replicating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4CCE80-E06D-482C-B4DD-F61407AC1FFE}"/>
              </a:ext>
            </a:extLst>
          </p:cNvPr>
          <p:cNvSpPr/>
          <p:nvPr/>
        </p:nvSpPr>
        <p:spPr>
          <a:xfrm>
            <a:off x="717633" y="2252095"/>
            <a:ext cx="39006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663" lvl="2" indent="-115888" defTabSz="914377">
              <a:lnSpc>
                <a:spcPct val="100000"/>
              </a:lnSpc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1400" spc="-1" dirty="0">
                <a:solidFill>
                  <a:schemeClr val="accent1">
                    <a:lumMod val="60000"/>
                    <a:lumOff val="40000"/>
                  </a:schemeClr>
                </a:solidFill>
                <a:ea typeface="DejaVu Sans"/>
              </a:rPr>
              <a:t>Originally sprung out of decades of container experience from inside Google (Borg, Omega, LMCTFY, etc.)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5BA913-B28B-4F80-B69D-13B9E0ABA87C}"/>
              </a:ext>
            </a:extLst>
          </p:cNvPr>
          <p:cNvSpPr/>
          <p:nvPr/>
        </p:nvSpPr>
        <p:spPr>
          <a:xfrm>
            <a:off x="4707011" y="2299528"/>
            <a:ext cx="33373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663" lvl="2" indent="-115888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1400" spc="-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Independent OSS project within the CNCF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E27AF0-43DB-41DA-8EB0-68702F460EBB}"/>
              </a:ext>
            </a:extLst>
          </p:cNvPr>
          <p:cNvSpPr/>
          <p:nvPr/>
        </p:nvSpPr>
        <p:spPr>
          <a:xfrm>
            <a:off x="8351340" y="2267928"/>
            <a:ext cx="32184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7663" lvl="2" indent="-115888" defTabSz="914377">
              <a:lnSpc>
                <a:spcPct val="100000"/>
              </a:lnSpc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1400" spc="-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Production ready since July 2015.</a:t>
            </a:r>
          </a:p>
        </p:txBody>
      </p:sp>
    </p:spTree>
    <p:extLst>
      <p:ext uri="{BB962C8B-B14F-4D97-AF65-F5344CB8AC3E}">
        <p14:creationId xmlns:p14="http://schemas.microsoft.com/office/powerpoint/2010/main" val="1991857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What does Kubernetes do?</a:t>
            </a: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9B915523-5BD9-4D50-9F09-D76BEC1AC1E0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677B5699-4128-4371-8771-BBEDEE3E1D63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1407118F-8F7E-4DB2-BB2D-50AB8EC26DEC}"/>
              </a:ext>
            </a:extLst>
          </p:cNvPr>
          <p:cNvSpPr/>
          <p:nvPr/>
        </p:nvSpPr>
        <p:spPr>
          <a:xfrm>
            <a:off x="511560" y="2150280"/>
            <a:ext cx="9894960" cy="39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D0257A1A-4C7A-4705-BEA9-39DC78A62E87}"/>
              </a:ext>
            </a:extLst>
          </p:cNvPr>
          <p:cNvSpPr/>
          <p:nvPr/>
        </p:nvSpPr>
        <p:spPr>
          <a:xfrm>
            <a:off x="511560" y="1315924"/>
            <a:ext cx="9604440" cy="344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Acts as the “Linux kernel of distributed systems”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Abstracts away the underlying hardware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You declare a state, and Kubernetes’ main purpose is to make that happen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Handles placement and scheduling of containers on nodes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Provides basic monitoring, logging, and health checking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Enables containers to discover each other.</a:t>
            </a:r>
            <a:endParaRPr lang="en-IN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010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delay="500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965448"/>
            <a:ext cx="11430000" cy="517064"/>
          </a:xfrm>
        </p:spPr>
        <p:txBody>
          <a:bodyPr/>
          <a:lstStyle/>
          <a:p>
            <a:r>
              <a:rPr lang="en-US" dirty="0"/>
              <a:t>Architecture Overview</a:t>
            </a: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9B915523-5BD9-4D50-9F09-D76BEC1AC1E0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677B5699-4128-4371-8771-BBEDEE3E1D63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1407118F-8F7E-4DB2-BB2D-50AB8EC26DEC}"/>
              </a:ext>
            </a:extLst>
          </p:cNvPr>
          <p:cNvSpPr/>
          <p:nvPr/>
        </p:nvSpPr>
        <p:spPr>
          <a:xfrm>
            <a:off x="511560" y="2150280"/>
            <a:ext cx="9894960" cy="39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81343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delay="500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Kubernetes Architecture</a:t>
            </a: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9B915523-5BD9-4D50-9F09-D76BEC1AC1E0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677B5699-4128-4371-8771-BBEDEE3E1D63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1407118F-8F7E-4DB2-BB2D-50AB8EC26DEC}"/>
              </a:ext>
            </a:extLst>
          </p:cNvPr>
          <p:cNvSpPr/>
          <p:nvPr/>
        </p:nvSpPr>
        <p:spPr>
          <a:xfrm>
            <a:off x="511560" y="2150280"/>
            <a:ext cx="9894960" cy="39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191C1092-D537-4778-80C2-06D56D514F90}"/>
              </a:ext>
            </a:extLst>
          </p:cNvPr>
          <p:cNvSpPr/>
          <p:nvPr/>
        </p:nvSpPr>
        <p:spPr>
          <a:xfrm>
            <a:off x="960840" y="2183760"/>
            <a:ext cx="1434240" cy="74196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kube-controller Manager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04A3FC8A-C715-4909-8660-22087FB6EFE8}"/>
              </a:ext>
            </a:extLst>
          </p:cNvPr>
          <p:cNvSpPr/>
          <p:nvPr/>
        </p:nvSpPr>
        <p:spPr>
          <a:xfrm>
            <a:off x="721800" y="1713960"/>
            <a:ext cx="4705920" cy="450324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41A5C9D2-0791-4BAA-A09B-0CA1A3674C6A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9E735911-2D2F-47EE-ACD7-92D8ED850A0B}"/>
              </a:ext>
            </a:extLst>
          </p:cNvPr>
          <p:cNvSpPr/>
          <p:nvPr/>
        </p:nvSpPr>
        <p:spPr>
          <a:xfrm>
            <a:off x="1068480" y="2413800"/>
            <a:ext cx="1434240" cy="74196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kube-controller Manager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" name="CustomShape 5">
            <a:extLst>
              <a:ext uri="{FF2B5EF4-FFF2-40B4-BE49-F238E27FC236}">
                <a16:creationId xmlns:a16="http://schemas.microsoft.com/office/drawing/2014/main" id="{74926B83-4622-41E9-B384-AF558E70C687}"/>
              </a:ext>
            </a:extLst>
          </p:cNvPr>
          <p:cNvSpPr/>
          <p:nvPr/>
        </p:nvSpPr>
        <p:spPr>
          <a:xfrm>
            <a:off x="3083040" y="5046120"/>
            <a:ext cx="1434240" cy="60732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Scheduler</a:t>
            </a:r>
            <a:endParaRPr lang="en-IN" sz="1200" b="0" strike="noStrike" spc="-1">
              <a:latin typeface="Arial"/>
            </a:endParaRPr>
          </a:p>
        </p:txBody>
      </p:sp>
      <p:pic>
        <p:nvPicPr>
          <p:cNvPr id="16" name="Picture 35">
            <a:extLst>
              <a:ext uri="{FF2B5EF4-FFF2-40B4-BE49-F238E27FC236}">
                <a16:creationId xmlns:a16="http://schemas.microsoft.com/office/drawing/2014/main" id="{E70300FE-7C0F-494D-8351-22DB7B6B1FD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60400" y="864720"/>
            <a:ext cx="554400" cy="651240"/>
          </a:xfrm>
          <a:prstGeom prst="rect">
            <a:avLst/>
          </a:prstGeom>
          <a:ln>
            <a:noFill/>
          </a:ln>
        </p:spPr>
      </p:pic>
      <p:sp>
        <p:nvSpPr>
          <p:cNvPr id="17" name="CustomShape 6">
            <a:extLst>
              <a:ext uri="{FF2B5EF4-FFF2-40B4-BE49-F238E27FC236}">
                <a16:creationId xmlns:a16="http://schemas.microsoft.com/office/drawing/2014/main" id="{8705F722-D464-4FCA-893B-B34EAA4D170D}"/>
              </a:ext>
            </a:extLst>
          </p:cNvPr>
          <p:cNvSpPr/>
          <p:nvPr/>
        </p:nvSpPr>
        <p:spPr>
          <a:xfrm>
            <a:off x="3092760" y="3521160"/>
            <a:ext cx="1736640" cy="73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kube-api</a:t>
            </a: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Server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8" name="CustomShape 7">
            <a:extLst>
              <a:ext uri="{FF2B5EF4-FFF2-40B4-BE49-F238E27FC236}">
                <a16:creationId xmlns:a16="http://schemas.microsoft.com/office/drawing/2014/main" id="{B4491E8E-73C5-4ECB-96B8-4D3CB45E4BD9}"/>
              </a:ext>
            </a:extLst>
          </p:cNvPr>
          <p:cNvSpPr/>
          <p:nvPr/>
        </p:nvSpPr>
        <p:spPr>
          <a:xfrm>
            <a:off x="3819960" y="3125520"/>
            <a:ext cx="360" cy="394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" name="CustomShape 8">
            <a:extLst>
              <a:ext uri="{FF2B5EF4-FFF2-40B4-BE49-F238E27FC236}">
                <a16:creationId xmlns:a16="http://schemas.microsoft.com/office/drawing/2014/main" id="{935C9172-047B-4E15-BF1F-80544A1164F8}"/>
              </a:ext>
            </a:extLst>
          </p:cNvPr>
          <p:cNvSpPr/>
          <p:nvPr/>
        </p:nvSpPr>
        <p:spPr>
          <a:xfrm>
            <a:off x="2496600" y="3152880"/>
            <a:ext cx="595440" cy="366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" name="CustomShape 9">
            <a:extLst>
              <a:ext uri="{FF2B5EF4-FFF2-40B4-BE49-F238E27FC236}">
                <a16:creationId xmlns:a16="http://schemas.microsoft.com/office/drawing/2014/main" id="{6DE45504-C248-49BE-A68B-F1D8A854947F}"/>
              </a:ext>
            </a:extLst>
          </p:cNvPr>
          <p:cNvSpPr/>
          <p:nvPr/>
        </p:nvSpPr>
        <p:spPr>
          <a:xfrm flipH="1">
            <a:off x="3800160" y="4255560"/>
            <a:ext cx="18360" cy="789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" name="CustomShape 10">
            <a:extLst>
              <a:ext uri="{FF2B5EF4-FFF2-40B4-BE49-F238E27FC236}">
                <a16:creationId xmlns:a16="http://schemas.microsoft.com/office/drawing/2014/main" id="{C0F31C96-5D11-4726-86D1-40BB05D0F8A6}"/>
              </a:ext>
            </a:extLst>
          </p:cNvPr>
          <p:cNvSpPr/>
          <p:nvPr/>
        </p:nvSpPr>
        <p:spPr>
          <a:xfrm>
            <a:off x="4737960" y="1516680"/>
            <a:ext cx="360" cy="2002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" name="CustomShape 11">
            <a:extLst>
              <a:ext uri="{FF2B5EF4-FFF2-40B4-BE49-F238E27FC236}">
                <a16:creationId xmlns:a16="http://schemas.microsoft.com/office/drawing/2014/main" id="{BF9B6317-E4C7-4670-89AE-3804E8CB5DDD}"/>
              </a:ext>
            </a:extLst>
          </p:cNvPr>
          <p:cNvSpPr/>
          <p:nvPr/>
        </p:nvSpPr>
        <p:spPr>
          <a:xfrm>
            <a:off x="3092760" y="2383200"/>
            <a:ext cx="1434240" cy="76896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Cloud-controller Manager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23" name="CustomShape 12">
            <a:extLst>
              <a:ext uri="{FF2B5EF4-FFF2-40B4-BE49-F238E27FC236}">
                <a16:creationId xmlns:a16="http://schemas.microsoft.com/office/drawing/2014/main" id="{613466D9-C3AF-4E6A-AAFE-414A85568E41}"/>
              </a:ext>
            </a:extLst>
          </p:cNvPr>
          <p:cNvSpPr/>
          <p:nvPr/>
        </p:nvSpPr>
        <p:spPr>
          <a:xfrm>
            <a:off x="1017360" y="4749840"/>
            <a:ext cx="913680" cy="993960"/>
          </a:xfrm>
          <a:prstGeom prst="flowChartMagneticDisk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etcd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24" name="CustomShape 13">
            <a:extLst>
              <a:ext uri="{FF2B5EF4-FFF2-40B4-BE49-F238E27FC236}">
                <a16:creationId xmlns:a16="http://schemas.microsoft.com/office/drawing/2014/main" id="{B338F08A-8B78-463A-84FD-99BE9EA805A5}"/>
              </a:ext>
            </a:extLst>
          </p:cNvPr>
          <p:cNvSpPr/>
          <p:nvPr/>
        </p:nvSpPr>
        <p:spPr>
          <a:xfrm flipV="1">
            <a:off x="1931760" y="4254840"/>
            <a:ext cx="1142640" cy="990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" name="CustomShape 14">
            <a:extLst>
              <a:ext uri="{FF2B5EF4-FFF2-40B4-BE49-F238E27FC236}">
                <a16:creationId xmlns:a16="http://schemas.microsoft.com/office/drawing/2014/main" id="{98553321-CB81-4FDF-BDB2-3B5EDFC00DEB}"/>
              </a:ext>
            </a:extLst>
          </p:cNvPr>
          <p:cNvSpPr/>
          <p:nvPr/>
        </p:nvSpPr>
        <p:spPr>
          <a:xfrm>
            <a:off x="908280" y="1742040"/>
            <a:ext cx="232812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1" strike="noStrike" spc="-1">
                <a:solidFill>
                  <a:srgbClr val="00447C"/>
                </a:solidFill>
                <a:latin typeface="Arial"/>
                <a:ea typeface="DejaVu Sans"/>
              </a:rPr>
              <a:t>Kubernetes control plane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26" name="CustomShape 15">
            <a:extLst>
              <a:ext uri="{FF2B5EF4-FFF2-40B4-BE49-F238E27FC236}">
                <a16:creationId xmlns:a16="http://schemas.microsoft.com/office/drawing/2014/main" id="{F8F635D4-BF47-47A9-8247-7B8128B45175}"/>
              </a:ext>
            </a:extLst>
          </p:cNvPr>
          <p:cNvSpPr/>
          <p:nvPr/>
        </p:nvSpPr>
        <p:spPr>
          <a:xfrm>
            <a:off x="6478560" y="4136400"/>
            <a:ext cx="2332800" cy="237168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" name="CustomShape 16">
            <a:extLst>
              <a:ext uri="{FF2B5EF4-FFF2-40B4-BE49-F238E27FC236}">
                <a16:creationId xmlns:a16="http://schemas.microsoft.com/office/drawing/2014/main" id="{5B8FF1EF-9A99-4A89-B6F2-D5B89FEA09AF}"/>
              </a:ext>
            </a:extLst>
          </p:cNvPr>
          <p:cNvSpPr/>
          <p:nvPr/>
        </p:nvSpPr>
        <p:spPr>
          <a:xfrm>
            <a:off x="7011720" y="4144320"/>
            <a:ext cx="1166760" cy="47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100" b="1" strike="noStrike" spc="-1">
                <a:solidFill>
                  <a:srgbClr val="00447C"/>
                </a:solidFill>
                <a:latin typeface="Arial"/>
                <a:ea typeface="DejaVu Sans"/>
              </a:rPr>
              <a:t>Worker Node 2</a:t>
            </a:r>
            <a:endParaRPr lang="en-IN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100" b="0" strike="noStrike" spc="-1">
              <a:latin typeface="Arial"/>
            </a:endParaRPr>
          </a:p>
        </p:txBody>
      </p:sp>
      <p:sp>
        <p:nvSpPr>
          <p:cNvPr id="28" name="CustomShape 17">
            <a:extLst>
              <a:ext uri="{FF2B5EF4-FFF2-40B4-BE49-F238E27FC236}">
                <a16:creationId xmlns:a16="http://schemas.microsoft.com/office/drawing/2014/main" id="{D3811CD9-AE39-4D2E-BD99-AC23AE8FD81E}"/>
              </a:ext>
            </a:extLst>
          </p:cNvPr>
          <p:cNvSpPr/>
          <p:nvPr/>
        </p:nvSpPr>
        <p:spPr>
          <a:xfrm>
            <a:off x="7201080" y="6032520"/>
            <a:ext cx="983160" cy="3758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kubelet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29" name="CustomShape 18">
            <a:extLst>
              <a:ext uri="{FF2B5EF4-FFF2-40B4-BE49-F238E27FC236}">
                <a16:creationId xmlns:a16="http://schemas.microsoft.com/office/drawing/2014/main" id="{8CE1386B-0DD3-476E-8286-87E9C7D68032}"/>
              </a:ext>
            </a:extLst>
          </p:cNvPr>
          <p:cNvSpPr/>
          <p:nvPr/>
        </p:nvSpPr>
        <p:spPr>
          <a:xfrm>
            <a:off x="7186320" y="5483520"/>
            <a:ext cx="997560" cy="3758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kubeproxy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30" name="CustomShape 19">
            <a:extLst>
              <a:ext uri="{FF2B5EF4-FFF2-40B4-BE49-F238E27FC236}">
                <a16:creationId xmlns:a16="http://schemas.microsoft.com/office/drawing/2014/main" id="{D7550AF6-F4D7-419E-9076-84CC159D24D0}"/>
              </a:ext>
            </a:extLst>
          </p:cNvPr>
          <p:cNvSpPr/>
          <p:nvPr/>
        </p:nvSpPr>
        <p:spPr>
          <a:xfrm rot="5400000" flipH="1" flipV="1">
            <a:off x="7651080" y="4469040"/>
            <a:ext cx="16560" cy="1119600"/>
          </a:xfrm>
          <a:prstGeom prst="bentConnector3">
            <a:avLst>
              <a:gd name="adj1" fmla="val -1331314"/>
            </a:avLst>
          </a:prstGeom>
          <a:noFill/>
          <a:ln w="1908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" name="CustomShape 20">
            <a:extLst>
              <a:ext uri="{FF2B5EF4-FFF2-40B4-BE49-F238E27FC236}">
                <a16:creationId xmlns:a16="http://schemas.microsoft.com/office/drawing/2014/main" id="{47A98A43-B741-4476-9D3C-00EDD5F29E48}"/>
              </a:ext>
            </a:extLst>
          </p:cNvPr>
          <p:cNvSpPr/>
          <p:nvPr/>
        </p:nvSpPr>
        <p:spPr>
          <a:xfrm>
            <a:off x="7645320" y="5247000"/>
            <a:ext cx="360" cy="235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" name="CustomShape 21">
            <a:extLst>
              <a:ext uri="{FF2B5EF4-FFF2-40B4-BE49-F238E27FC236}">
                <a16:creationId xmlns:a16="http://schemas.microsoft.com/office/drawing/2014/main" id="{27E95B95-EDC2-4243-9517-AB5169F86067}"/>
              </a:ext>
            </a:extLst>
          </p:cNvPr>
          <p:cNvSpPr/>
          <p:nvPr/>
        </p:nvSpPr>
        <p:spPr>
          <a:xfrm>
            <a:off x="6484320" y="1449720"/>
            <a:ext cx="2332800" cy="237168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" name="CustomShape 22">
            <a:extLst>
              <a:ext uri="{FF2B5EF4-FFF2-40B4-BE49-F238E27FC236}">
                <a16:creationId xmlns:a16="http://schemas.microsoft.com/office/drawing/2014/main" id="{614D8A38-1551-4DBB-A7B7-D6B47EAFDED5}"/>
              </a:ext>
            </a:extLst>
          </p:cNvPr>
          <p:cNvSpPr/>
          <p:nvPr/>
        </p:nvSpPr>
        <p:spPr>
          <a:xfrm>
            <a:off x="7017480" y="1457640"/>
            <a:ext cx="1166760" cy="47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100" b="1" strike="noStrike" spc="-1">
                <a:solidFill>
                  <a:srgbClr val="00447C"/>
                </a:solidFill>
                <a:latin typeface="Arial"/>
                <a:ea typeface="DejaVu Sans"/>
              </a:rPr>
              <a:t>Worker Node 1</a:t>
            </a:r>
            <a:endParaRPr lang="en-IN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100" b="0" strike="noStrike" spc="-1">
              <a:latin typeface="Arial"/>
            </a:endParaRPr>
          </a:p>
        </p:txBody>
      </p:sp>
      <p:sp>
        <p:nvSpPr>
          <p:cNvPr id="34" name="CustomShape 23">
            <a:extLst>
              <a:ext uri="{FF2B5EF4-FFF2-40B4-BE49-F238E27FC236}">
                <a16:creationId xmlns:a16="http://schemas.microsoft.com/office/drawing/2014/main" id="{22F4C468-B04D-451A-8514-AD51B493B8C0}"/>
              </a:ext>
            </a:extLst>
          </p:cNvPr>
          <p:cNvSpPr/>
          <p:nvPr/>
        </p:nvSpPr>
        <p:spPr>
          <a:xfrm>
            <a:off x="7201080" y="3309480"/>
            <a:ext cx="983160" cy="3758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kubelet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35" name="CustomShape 24">
            <a:extLst>
              <a:ext uri="{FF2B5EF4-FFF2-40B4-BE49-F238E27FC236}">
                <a16:creationId xmlns:a16="http://schemas.microsoft.com/office/drawing/2014/main" id="{F674BEC2-0863-4C99-87E7-C7C52C37D557}"/>
              </a:ext>
            </a:extLst>
          </p:cNvPr>
          <p:cNvSpPr/>
          <p:nvPr/>
        </p:nvSpPr>
        <p:spPr>
          <a:xfrm>
            <a:off x="7192080" y="2796840"/>
            <a:ext cx="997560" cy="3758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kubeproxy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36" name="CustomShape 25">
            <a:extLst>
              <a:ext uri="{FF2B5EF4-FFF2-40B4-BE49-F238E27FC236}">
                <a16:creationId xmlns:a16="http://schemas.microsoft.com/office/drawing/2014/main" id="{38A83D16-137B-46F3-9825-C9BFADA722CC}"/>
              </a:ext>
            </a:extLst>
          </p:cNvPr>
          <p:cNvSpPr/>
          <p:nvPr/>
        </p:nvSpPr>
        <p:spPr>
          <a:xfrm rot="5400000" flipH="1" flipV="1">
            <a:off x="7656840" y="1782360"/>
            <a:ext cx="16560" cy="1119600"/>
          </a:xfrm>
          <a:prstGeom prst="bentConnector3">
            <a:avLst>
              <a:gd name="adj1" fmla="val -1331314"/>
            </a:avLst>
          </a:prstGeom>
          <a:noFill/>
          <a:ln w="1908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" name="CustomShape 26">
            <a:extLst>
              <a:ext uri="{FF2B5EF4-FFF2-40B4-BE49-F238E27FC236}">
                <a16:creationId xmlns:a16="http://schemas.microsoft.com/office/drawing/2014/main" id="{F515223F-1E88-4F24-B7D3-88C8CA124C5C}"/>
              </a:ext>
            </a:extLst>
          </p:cNvPr>
          <p:cNvSpPr/>
          <p:nvPr/>
        </p:nvSpPr>
        <p:spPr>
          <a:xfrm>
            <a:off x="7651080" y="2560320"/>
            <a:ext cx="360" cy="235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" name="Line 27">
            <a:extLst>
              <a:ext uri="{FF2B5EF4-FFF2-40B4-BE49-F238E27FC236}">
                <a16:creationId xmlns:a16="http://schemas.microsoft.com/office/drawing/2014/main" id="{24442DA5-A061-48B5-BDB2-BF2AFBB6507E}"/>
              </a:ext>
            </a:extLst>
          </p:cNvPr>
          <p:cNvSpPr/>
          <p:nvPr/>
        </p:nvSpPr>
        <p:spPr>
          <a:xfrm>
            <a:off x="5775120" y="2964240"/>
            <a:ext cx="360" cy="3253680"/>
          </a:xfrm>
          <a:prstGeom prst="line">
            <a:avLst/>
          </a:prstGeom>
          <a:ln w="2232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" name="CustomShape 28">
            <a:extLst>
              <a:ext uri="{FF2B5EF4-FFF2-40B4-BE49-F238E27FC236}">
                <a16:creationId xmlns:a16="http://schemas.microsoft.com/office/drawing/2014/main" id="{85751658-79D5-4D06-9035-A6062007A45E}"/>
              </a:ext>
            </a:extLst>
          </p:cNvPr>
          <p:cNvSpPr/>
          <p:nvPr/>
        </p:nvSpPr>
        <p:spPr>
          <a:xfrm flipV="1">
            <a:off x="5775120" y="2954160"/>
            <a:ext cx="1410480" cy="9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" name="CustomShape 29">
            <a:extLst>
              <a:ext uri="{FF2B5EF4-FFF2-40B4-BE49-F238E27FC236}">
                <a16:creationId xmlns:a16="http://schemas.microsoft.com/office/drawing/2014/main" id="{145B9637-8A95-48EF-8BFC-597005B8A27B}"/>
              </a:ext>
            </a:extLst>
          </p:cNvPr>
          <p:cNvSpPr/>
          <p:nvPr/>
        </p:nvSpPr>
        <p:spPr>
          <a:xfrm>
            <a:off x="5775120" y="3520440"/>
            <a:ext cx="1410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" name="CustomShape 30">
            <a:extLst>
              <a:ext uri="{FF2B5EF4-FFF2-40B4-BE49-F238E27FC236}">
                <a16:creationId xmlns:a16="http://schemas.microsoft.com/office/drawing/2014/main" id="{67479979-7A27-463B-8CBE-C70083C141E5}"/>
              </a:ext>
            </a:extLst>
          </p:cNvPr>
          <p:cNvSpPr/>
          <p:nvPr/>
        </p:nvSpPr>
        <p:spPr>
          <a:xfrm>
            <a:off x="5775120" y="5654160"/>
            <a:ext cx="1362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CustomShape 31">
            <a:extLst>
              <a:ext uri="{FF2B5EF4-FFF2-40B4-BE49-F238E27FC236}">
                <a16:creationId xmlns:a16="http://schemas.microsoft.com/office/drawing/2014/main" id="{BFE7CCB0-00D5-47A7-94CB-3ED585210AA9}"/>
              </a:ext>
            </a:extLst>
          </p:cNvPr>
          <p:cNvSpPr/>
          <p:nvPr/>
        </p:nvSpPr>
        <p:spPr>
          <a:xfrm>
            <a:off x="5775120" y="6217920"/>
            <a:ext cx="1362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CustomShape 32">
            <a:extLst>
              <a:ext uri="{FF2B5EF4-FFF2-40B4-BE49-F238E27FC236}">
                <a16:creationId xmlns:a16="http://schemas.microsoft.com/office/drawing/2014/main" id="{DAC6BC5D-BECB-4F45-A171-BC9CEC1330F6}"/>
              </a:ext>
            </a:extLst>
          </p:cNvPr>
          <p:cNvSpPr/>
          <p:nvPr/>
        </p:nvSpPr>
        <p:spPr>
          <a:xfrm>
            <a:off x="4830120" y="3822120"/>
            <a:ext cx="944280" cy="798840"/>
          </a:xfrm>
          <a:prstGeom prst="bentConnector3">
            <a:avLst>
              <a:gd name="adj1" fmla="val 50000"/>
            </a:avLst>
          </a:pr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Line 33">
            <a:extLst>
              <a:ext uri="{FF2B5EF4-FFF2-40B4-BE49-F238E27FC236}">
                <a16:creationId xmlns:a16="http://schemas.microsoft.com/office/drawing/2014/main" id="{058DBE44-3330-48F7-9D2D-504AEABE6A53}"/>
              </a:ext>
            </a:extLst>
          </p:cNvPr>
          <p:cNvSpPr/>
          <p:nvPr/>
        </p:nvSpPr>
        <p:spPr>
          <a:xfrm>
            <a:off x="9966960" y="205560"/>
            <a:ext cx="360" cy="6393600"/>
          </a:xfrm>
          <a:prstGeom prst="line">
            <a:avLst/>
          </a:prstGeom>
          <a:ln w="22320">
            <a:solidFill>
              <a:schemeClr val="tx1"/>
            </a:solidFill>
            <a:custDash>
              <a:ds d="8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CustomShape 34">
            <a:extLst>
              <a:ext uri="{FF2B5EF4-FFF2-40B4-BE49-F238E27FC236}">
                <a16:creationId xmlns:a16="http://schemas.microsoft.com/office/drawing/2014/main" id="{7E7C74EF-E3BF-44A7-8DB7-B179DAC07531}"/>
              </a:ext>
            </a:extLst>
          </p:cNvPr>
          <p:cNvSpPr/>
          <p:nvPr/>
        </p:nvSpPr>
        <p:spPr>
          <a:xfrm>
            <a:off x="9327240" y="3363840"/>
            <a:ext cx="1230120" cy="11574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Load Balancer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46" name="CustomShape 35">
            <a:extLst>
              <a:ext uri="{FF2B5EF4-FFF2-40B4-BE49-F238E27FC236}">
                <a16:creationId xmlns:a16="http://schemas.microsoft.com/office/drawing/2014/main" id="{3AC222C7-D246-45A1-ADDA-3085DAFDCED2}"/>
              </a:ext>
            </a:extLst>
          </p:cNvPr>
          <p:cNvSpPr/>
          <p:nvPr/>
        </p:nvSpPr>
        <p:spPr>
          <a:xfrm>
            <a:off x="9374040" y="638640"/>
            <a:ext cx="1280160" cy="818280"/>
          </a:xfrm>
          <a:prstGeom prst="roundRect">
            <a:avLst>
              <a:gd name="adj" fmla="val 16667"/>
            </a:avLst>
          </a:prstGeom>
          <a:solidFill>
            <a:srgbClr val="E3D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Cloud Provider Network Edge</a:t>
            </a: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</p:txBody>
      </p:sp>
      <p:pic>
        <p:nvPicPr>
          <p:cNvPr id="47" name="Picture 66">
            <a:extLst>
              <a:ext uri="{FF2B5EF4-FFF2-40B4-BE49-F238E27FC236}">
                <a16:creationId xmlns:a16="http://schemas.microsoft.com/office/drawing/2014/main" id="{829AF130-F274-4BA2-8A2F-470D4D50DFE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1255400" y="3520440"/>
            <a:ext cx="849240" cy="814680"/>
          </a:xfrm>
          <a:prstGeom prst="rect">
            <a:avLst/>
          </a:prstGeom>
          <a:ln>
            <a:noFill/>
          </a:ln>
        </p:spPr>
      </p:pic>
      <p:sp>
        <p:nvSpPr>
          <p:cNvPr id="48" name="CustomShape 36">
            <a:extLst>
              <a:ext uri="{FF2B5EF4-FFF2-40B4-BE49-F238E27FC236}">
                <a16:creationId xmlns:a16="http://schemas.microsoft.com/office/drawing/2014/main" id="{A7B70698-918D-4F81-BAF7-07BE0381A93E}"/>
              </a:ext>
            </a:extLst>
          </p:cNvPr>
          <p:cNvSpPr/>
          <p:nvPr/>
        </p:nvSpPr>
        <p:spPr>
          <a:xfrm flipH="1">
            <a:off x="10557360" y="3927960"/>
            <a:ext cx="696600" cy="14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Line 37">
            <a:extLst>
              <a:ext uri="{FF2B5EF4-FFF2-40B4-BE49-F238E27FC236}">
                <a16:creationId xmlns:a16="http://schemas.microsoft.com/office/drawing/2014/main" id="{F4F6955B-A6C0-40DB-9213-B551C1F82F6B}"/>
              </a:ext>
            </a:extLst>
          </p:cNvPr>
          <p:cNvSpPr/>
          <p:nvPr/>
        </p:nvSpPr>
        <p:spPr>
          <a:xfrm>
            <a:off x="9018720" y="2954880"/>
            <a:ext cx="18720" cy="2672640"/>
          </a:xfrm>
          <a:prstGeom prst="line">
            <a:avLst/>
          </a:prstGeom>
          <a:ln w="2232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CustomShape 38">
            <a:extLst>
              <a:ext uri="{FF2B5EF4-FFF2-40B4-BE49-F238E27FC236}">
                <a16:creationId xmlns:a16="http://schemas.microsoft.com/office/drawing/2014/main" id="{5B6DB870-2CB2-45EE-82E7-914E92177333}"/>
              </a:ext>
            </a:extLst>
          </p:cNvPr>
          <p:cNvSpPr/>
          <p:nvPr/>
        </p:nvSpPr>
        <p:spPr>
          <a:xfrm flipH="1">
            <a:off x="8273880" y="2985120"/>
            <a:ext cx="743400" cy="6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39">
            <a:extLst>
              <a:ext uri="{FF2B5EF4-FFF2-40B4-BE49-F238E27FC236}">
                <a16:creationId xmlns:a16="http://schemas.microsoft.com/office/drawing/2014/main" id="{4BABEB9A-2077-4802-8B57-ACEA22CA472D}"/>
              </a:ext>
            </a:extLst>
          </p:cNvPr>
          <p:cNvSpPr/>
          <p:nvPr/>
        </p:nvSpPr>
        <p:spPr>
          <a:xfrm flipH="1">
            <a:off x="8281080" y="5637600"/>
            <a:ext cx="754920" cy="9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CustomShape 40">
            <a:extLst>
              <a:ext uri="{FF2B5EF4-FFF2-40B4-BE49-F238E27FC236}">
                <a16:creationId xmlns:a16="http://schemas.microsoft.com/office/drawing/2014/main" id="{776D5D56-FD14-43EB-98B4-D6B5F87CC82E}"/>
              </a:ext>
            </a:extLst>
          </p:cNvPr>
          <p:cNvSpPr/>
          <p:nvPr/>
        </p:nvSpPr>
        <p:spPr>
          <a:xfrm flipH="1">
            <a:off x="9036720" y="3957120"/>
            <a:ext cx="304920" cy="7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CustomShape 41">
            <a:extLst>
              <a:ext uri="{FF2B5EF4-FFF2-40B4-BE49-F238E27FC236}">
                <a16:creationId xmlns:a16="http://schemas.microsoft.com/office/drawing/2014/main" id="{E495DD14-BFC0-4037-926D-3CF246C3CBD7}"/>
              </a:ext>
            </a:extLst>
          </p:cNvPr>
          <p:cNvSpPr/>
          <p:nvPr/>
        </p:nvSpPr>
        <p:spPr>
          <a:xfrm>
            <a:off x="6615360" y="180972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54" name="CustomShape 42">
            <a:extLst>
              <a:ext uri="{FF2B5EF4-FFF2-40B4-BE49-F238E27FC236}">
                <a16:creationId xmlns:a16="http://schemas.microsoft.com/office/drawing/2014/main" id="{B282EDEE-AA91-43F5-8DE4-59EE726A13DF}"/>
              </a:ext>
            </a:extLst>
          </p:cNvPr>
          <p:cNvSpPr/>
          <p:nvPr/>
        </p:nvSpPr>
        <p:spPr>
          <a:xfrm>
            <a:off x="6609240" y="449208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</p:txBody>
      </p:sp>
      <p:sp>
        <p:nvSpPr>
          <p:cNvPr id="55" name="CustomShape 43">
            <a:extLst>
              <a:ext uri="{FF2B5EF4-FFF2-40B4-BE49-F238E27FC236}">
                <a16:creationId xmlns:a16="http://schemas.microsoft.com/office/drawing/2014/main" id="{568E22B0-D8C8-415E-A932-4FCED5AF9E14}"/>
              </a:ext>
            </a:extLst>
          </p:cNvPr>
          <p:cNvSpPr/>
          <p:nvPr/>
        </p:nvSpPr>
        <p:spPr>
          <a:xfrm>
            <a:off x="7756560" y="449208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</p:txBody>
      </p:sp>
      <p:sp>
        <p:nvSpPr>
          <p:cNvPr id="56" name="CustomShape 44">
            <a:extLst>
              <a:ext uri="{FF2B5EF4-FFF2-40B4-BE49-F238E27FC236}">
                <a16:creationId xmlns:a16="http://schemas.microsoft.com/office/drawing/2014/main" id="{42353ADF-22A0-4B30-A76A-E8E7117B1357}"/>
              </a:ext>
            </a:extLst>
          </p:cNvPr>
          <p:cNvSpPr/>
          <p:nvPr/>
        </p:nvSpPr>
        <p:spPr>
          <a:xfrm>
            <a:off x="6718320" y="2080440"/>
            <a:ext cx="740520" cy="207720"/>
          </a:xfrm>
          <a:prstGeom prst="rect">
            <a:avLst/>
          </a:prstGeom>
          <a:solidFill>
            <a:schemeClr val="accent4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900" b="0" strike="noStrike" spc="-1">
                <a:solidFill>
                  <a:srgbClr val="FFFFFF"/>
                </a:solidFill>
                <a:latin typeface="Arial"/>
                <a:ea typeface="DejaVu Sans"/>
              </a:rPr>
              <a:t>CRI</a:t>
            </a:r>
            <a:endParaRPr lang="en-IN" sz="900" b="0" strike="noStrike" spc="-1">
              <a:latin typeface="Arial"/>
            </a:endParaRPr>
          </a:p>
        </p:txBody>
      </p:sp>
      <p:sp>
        <p:nvSpPr>
          <p:cNvPr id="57" name="CustomShape 45">
            <a:extLst>
              <a:ext uri="{FF2B5EF4-FFF2-40B4-BE49-F238E27FC236}">
                <a16:creationId xmlns:a16="http://schemas.microsoft.com/office/drawing/2014/main" id="{777E6BF8-B4E4-4E9C-80C4-5130EC5B2233}"/>
              </a:ext>
            </a:extLst>
          </p:cNvPr>
          <p:cNvSpPr/>
          <p:nvPr/>
        </p:nvSpPr>
        <p:spPr>
          <a:xfrm>
            <a:off x="6891480" y="1809000"/>
            <a:ext cx="46152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58" name="CustomShape 46">
            <a:extLst>
              <a:ext uri="{FF2B5EF4-FFF2-40B4-BE49-F238E27FC236}">
                <a16:creationId xmlns:a16="http://schemas.microsoft.com/office/drawing/2014/main" id="{EB7666E6-967C-4D5C-ABEF-51E0C3DF2234}"/>
              </a:ext>
            </a:extLst>
          </p:cNvPr>
          <p:cNvSpPr/>
          <p:nvPr/>
        </p:nvSpPr>
        <p:spPr>
          <a:xfrm>
            <a:off x="7707240" y="179640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59" name="CustomShape 47">
            <a:extLst>
              <a:ext uri="{FF2B5EF4-FFF2-40B4-BE49-F238E27FC236}">
                <a16:creationId xmlns:a16="http://schemas.microsoft.com/office/drawing/2014/main" id="{C8398660-2235-4563-8249-3D2FF5BA5C34}"/>
              </a:ext>
            </a:extLst>
          </p:cNvPr>
          <p:cNvSpPr/>
          <p:nvPr/>
        </p:nvSpPr>
        <p:spPr>
          <a:xfrm>
            <a:off x="7810200" y="2067120"/>
            <a:ext cx="740520" cy="207720"/>
          </a:xfrm>
          <a:prstGeom prst="rect">
            <a:avLst/>
          </a:prstGeom>
          <a:solidFill>
            <a:schemeClr val="accent4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900" b="0" strike="noStrike" spc="-1">
                <a:solidFill>
                  <a:srgbClr val="FFFFFF"/>
                </a:solidFill>
                <a:latin typeface="Arial"/>
                <a:ea typeface="DejaVu Sans"/>
              </a:rPr>
              <a:t>CRI</a:t>
            </a:r>
            <a:endParaRPr lang="en-IN" sz="900" b="0" strike="noStrike" spc="-1">
              <a:latin typeface="Arial"/>
            </a:endParaRPr>
          </a:p>
        </p:txBody>
      </p:sp>
      <p:sp>
        <p:nvSpPr>
          <p:cNvPr id="60" name="CustomShape 48">
            <a:extLst>
              <a:ext uri="{FF2B5EF4-FFF2-40B4-BE49-F238E27FC236}">
                <a16:creationId xmlns:a16="http://schemas.microsoft.com/office/drawing/2014/main" id="{72266934-E528-4760-B890-EC0B8A7928D5}"/>
              </a:ext>
            </a:extLst>
          </p:cNvPr>
          <p:cNvSpPr/>
          <p:nvPr/>
        </p:nvSpPr>
        <p:spPr>
          <a:xfrm>
            <a:off x="7983360" y="1795680"/>
            <a:ext cx="46152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61" name="CustomShape 49">
            <a:extLst>
              <a:ext uri="{FF2B5EF4-FFF2-40B4-BE49-F238E27FC236}">
                <a16:creationId xmlns:a16="http://schemas.microsoft.com/office/drawing/2014/main" id="{DF6C9D91-01DE-4175-98E7-71668C6557FC}"/>
              </a:ext>
            </a:extLst>
          </p:cNvPr>
          <p:cNvSpPr/>
          <p:nvPr/>
        </p:nvSpPr>
        <p:spPr>
          <a:xfrm>
            <a:off x="6613560" y="449424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62" name="CustomShape 50">
            <a:extLst>
              <a:ext uri="{FF2B5EF4-FFF2-40B4-BE49-F238E27FC236}">
                <a16:creationId xmlns:a16="http://schemas.microsoft.com/office/drawing/2014/main" id="{CBD44ADC-5AF2-4BE2-B0CA-016BDB798978}"/>
              </a:ext>
            </a:extLst>
          </p:cNvPr>
          <p:cNvSpPr/>
          <p:nvPr/>
        </p:nvSpPr>
        <p:spPr>
          <a:xfrm>
            <a:off x="6716520" y="4764600"/>
            <a:ext cx="740520" cy="207720"/>
          </a:xfrm>
          <a:prstGeom prst="rect">
            <a:avLst/>
          </a:prstGeom>
          <a:solidFill>
            <a:schemeClr val="accent4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900" b="0" strike="noStrike" spc="-1">
                <a:solidFill>
                  <a:srgbClr val="FFFFFF"/>
                </a:solidFill>
                <a:latin typeface="Arial"/>
                <a:ea typeface="DejaVu Sans"/>
              </a:rPr>
              <a:t>CRI</a:t>
            </a:r>
            <a:endParaRPr lang="en-IN" sz="900" b="0" strike="noStrike" spc="-1">
              <a:latin typeface="Arial"/>
            </a:endParaRPr>
          </a:p>
        </p:txBody>
      </p:sp>
      <p:sp>
        <p:nvSpPr>
          <p:cNvPr id="63" name="CustomShape 51">
            <a:extLst>
              <a:ext uri="{FF2B5EF4-FFF2-40B4-BE49-F238E27FC236}">
                <a16:creationId xmlns:a16="http://schemas.microsoft.com/office/drawing/2014/main" id="{C1F925FD-C267-4E3A-9D37-6857149E09FE}"/>
              </a:ext>
            </a:extLst>
          </p:cNvPr>
          <p:cNvSpPr/>
          <p:nvPr/>
        </p:nvSpPr>
        <p:spPr>
          <a:xfrm>
            <a:off x="6889680" y="4493160"/>
            <a:ext cx="46152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64" name="CustomShape 52">
            <a:extLst>
              <a:ext uri="{FF2B5EF4-FFF2-40B4-BE49-F238E27FC236}">
                <a16:creationId xmlns:a16="http://schemas.microsoft.com/office/drawing/2014/main" id="{5559DB68-5907-4DD6-B3AA-CC5D38679469}"/>
              </a:ext>
            </a:extLst>
          </p:cNvPr>
          <p:cNvSpPr/>
          <p:nvPr/>
        </p:nvSpPr>
        <p:spPr>
          <a:xfrm>
            <a:off x="7760520" y="450468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65" name="CustomShape 53">
            <a:extLst>
              <a:ext uri="{FF2B5EF4-FFF2-40B4-BE49-F238E27FC236}">
                <a16:creationId xmlns:a16="http://schemas.microsoft.com/office/drawing/2014/main" id="{4EA70793-36BC-419F-979D-9761FFC1A718}"/>
              </a:ext>
            </a:extLst>
          </p:cNvPr>
          <p:cNvSpPr/>
          <p:nvPr/>
        </p:nvSpPr>
        <p:spPr>
          <a:xfrm>
            <a:off x="7863480" y="4775400"/>
            <a:ext cx="740520" cy="207720"/>
          </a:xfrm>
          <a:prstGeom prst="rect">
            <a:avLst/>
          </a:prstGeom>
          <a:solidFill>
            <a:schemeClr val="accent4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900" b="0" strike="noStrike" spc="-1">
                <a:solidFill>
                  <a:srgbClr val="FFFFFF"/>
                </a:solidFill>
                <a:latin typeface="Arial"/>
                <a:ea typeface="DejaVu Sans"/>
              </a:rPr>
              <a:t>CRI</a:t>
            </a:r>
            <a:endParaRPr lang="en-IN" sz="900" b="0" strike="noStrike" spc="-1">
              <a:latin typeface="Arial"/>
            </a:endParaRPr>
          </a:p>
        </p:txBody>
      </p:sp>
      <p:sp>
        <p:nvSpPr>
          <p:cNvPr id="66" name="CustomShape 54">
            <a:extLst>
              <a:ext uri="{FF2B5EF4-FFF2-40B4-BE49-F238E27FC236}">
                <a16:creationId xmlns:a16="http://schemas.microsoft.com/office/drawing/2014/main" id="{8FAD049F-48A0-4F37-9194-1CE051E781CD}"/>
              </a:ext>
            </a:extLst>
          </p:cNvPr>
          <p:cNvSpPr/>
          <p:nvPr/>
        </p:nvSpPr>
        <p:spPr>
          <a:xfrm>
            <a:off x="8036640" y="4503960"/>
            <a:ext cx="46152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636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delay="500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1219200"/>
            <a:ext cx="11430000" cy="4419600"/>
          </a:xfrm>
        </p:spPr>
        <p:txBody>
          <a:bodyPr lIns="0" tIns="0" rIns="0" bIns="0"/>
          <a:lstStyle/>
          <a:p>
            <a:pPr marL="720" indent="0">
              <a:buClr>
                <a:schemeClr val="bg2"/>
              </a:buClr>
              <a:buNone/>
            </a:pPr>
            <a:r>
              <a:rPr lang="en-IN" sz="2800" b="1" spc="-1" dirty="0">
                <a:latin typeface="Arial"/>
              </a:rPr>
              <a:t>DAY 2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Logging and Monitoring 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Deploying containerized workloads on Kubernetes with pipeline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Persisting data in Kubernetes using PV &amp; PVC</a:t>
            </a:r>
          </a:p>
          <a:p>
            <a:pPr marL="720" indent="0">
              <a:buClr>
                <a:schemeClr val="bg2"/>
              </a:buClr>
              <a:buNone/>
            </a:pPr>
            <a:endParaRPr lang="en-US" sz="2800" b="1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5844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Control Plane Components</a:t>
            </a:r>
          </a:p>
        </p:txBody>
      </p:sp>
      <p:sp>
        <p:nvSpPr>
          <p:cNvPr id="67" name="CustomShape 2">
            <a:extLst>
              <a:ext uri="{FF2B5EF4-FFF2-40B4-BE49-F238E27FC236}">
                <a16:creationId xmlns:a16="http://schemas.microsoft.com/office/drawing/2014/main" id="{FD31F661-4A8C-448A-A7A1-6093205AF8D2}"/>
              </a:ext>
            </a:extLst>
          </p:cNvPr>
          <p:cNvSpPr/>
          <p:nvPr/>
        </p:nvSpPr>
        <p:spPr>
          <a:xfrm>
            <a:off x="739080" y="1753740"/>
            <a:ext cx="6309720" cy="276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28600" indent="-227880">
              <a:lnSpc>
                <a:spcPct val="100000"/>
              </a:lnSpc>
              <a:spcBef>
                <a:spcPts val="1599"/>
              </a:spcBef>
              <a:buClr>
                <a:srgbClr val="808080"/>
              </a:buClr>
              <a:buFont typeface="Arial"/>
              <a:buChar char="•"/>
            </a:pPr>
            <a:r>
              <a:rPr lang="en-IN" sz="2800" b="0" strike="noStrike" spc="-1" dirty="0" err="1">
                <a:solidFill>
                  <a:srgbClr val="000000"/>
                </a:solidFill>
                <a:latin typeface="Arial"/>
              </a:rPr>
              <a:t>kube-apiserver</a:t>
            </a:r>
            <a:endParaRPr lang="en-IN" sz="2800" b="0" strike="noStrike" spc="-1" dirty="0">
              <a:latin typeface="Arial"/>
            </a:endParaRPr>
          </a:p>
          <a:p>
            <a:pPr marL="228600" indent="-227880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800" b="0" strike="noStrike" spc="-1" dirty="0" err="1">
                <a:solidFill>
                  <a:srgbClr val="000000"/>
                </a:solidFill>
                <a:latin typeface="Arial"/>
              </a:rPr>
              <a:t>etcd</a:t>
            </a:r>
            <a:endParaRPr lang="en-IN" sz="2800" b="0" strike="noStrike" spc="-1" dirty="0">
              <a:latin typeface="Arial"/>
            </a:endParaRPr>
          </a:p>
          <a:p>
            <a:pPr marL="228600" indent="-227880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800" b="0" strike="noStrike" spc="-1" dirty="0" err="1">
                <a:solidFill>
                  <a:srgbClr val="000000"/>
                </a:solidFill>
                <a:latin typeface="Arial"/>
              </a:rPr>
              <a:t>kube</a:t>
            </a:r>
            <a:r>
              <a:rPr lang="en-IN" sz="2800" b="0" strike="noStrike" spc="-1" dirty="0">
                <a:solidFill>
                  <a:srgbClr val="000000"/>
                </a:solidFill>
                <a:latin typeface="Arial"/>
              </a:rPr>
              <a:t>-controller-manager</a:t>
            </a:r>
            <a:endParaRPr lang="en-IN" sz="2800" b="0" strike="noStrike" spc="-1" dirty="0">
              <a:latin typeface="Arial"/>
            </a:endParaRPr>
          </a:p>
          <a:p>
            <a:pPr marL="228600" indent="-227880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800" b="0" strike="noStrike" spc="-1" dirty="0" err="1">
                <a:solidFill>
                  <a:srgbClr val="000000"/>
                </a:solidFill>
                <a:latin typeface="Arial"/>
              </a:rPr>
              <a:t>kube</a:t>
            </a:r>
            <a:r>
              <a:rPr lang="en-IN" sz="2800" b="0" strike="noStrike" spc="-1" dirty="0">
                <a:solidFill>
                  <a:srgbClr val="000000"/>
                </a:solidFill>
                <a:latin typeface="Arial"/>
              </a:rPr>
              <a:t>-scheduler</a:t>
            </a:r>
            <a:endParaRPr lang="en-IN" sz="2800" b="0" strike="noStrike" spc="-1" dirty="0">
              <a:latin typeface="Arial"/>
            </a:endParaRPr>
          </a:p>
          <a:p>
            <a:pPr marL="228600" indent="-227880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800" b="0" strike="noStrike" spc="-1" dirty="0">
                <a:solidFill>
                  <a:srgbClr val="000000"/>
                </a:solidFill>
                <a:latin typeface="Arial"/>
              </a:rPr>
              <a:t>cloud-controller-manager</a:t>
            </a:r>
            <a:endParaRPr lang="en-IN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800" b="0" strike="noStrike" spc="-1" dirty="0">
              <a:latin typeface="Arial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55F956-4D37-4DE2-B85B-1F93E1689B30}"/>
              </a:ext>
            </a:extLst>
          </p:cNvPr>
          <p:cNvGrpSpPr/>
          <p:nvPr/>
        </p:nvGrpSpPr>
        <p:grpSpPr>
          <a:xfrm>
            <a:off x="6842283" y="1296196"/>
            <a:ext cx="3941640" cy="4048920"/>
            <a:chOff x="7502040" y="1330920"/>
            <a:chExt cx="3941640" cy="4048920"/>
          </a:xfrm>
        </p:grpSpPr>
        <p:sp>
          <p:nvSpPr>
            <p:cNvPr id="68" name="CustomShape 3">
              <a:extLst>
                <a:ext uri="{FF2B5EF4-FFF2-40B4-BE49-F238E27FC236}">
                  <a16:creationId xmlns:a16="http://schemas.microsoft.com/office/drawing/2014/main" id="{1C65EBBA-5CCA-4AEE-886E-3EA9A0FEFD84}"/>
                </a:ext>
              </a:extLst>
            </p:cNvPr>
            <p:cNvSpPr/>
            <p:nvPr/>
          </p:nvSpPr>
          <p:spPr>
            <a:xfrm>
              <a:off x="7502040" y="1330920"/>
              <a:ext cx="3941640" cy="404892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9" name="CustomShape 4">
              <a:extLst>
                <a:ext uri="{FF2B5EF4-FFF2-40B4-BE49-F238E27FC236}">
                  <a16:creationId xmlns:a16="http://schemas.microsoft.com/office/drawing/2014/main" id="{479C0DFA-62C9-4FE9-BF39-6C9CE496EF9C}"/>
                </a:ext>
              </a:extLst>
            </p:cNvPr>
            <p:cNvSpPr/>
            <p:nvPr/>
          </p:nvSpPr>
          <p:spPr>
            <a:xfrm>
              <a:off x="7665840" y="2000520"/>
              <a:ext cx="1220760" cy="6836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kube-controller Manager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70" name="CustomShape 5">
              <a:extLst>
                <a:ext uri="{FF2B5EF4-FFF2-40B4-BE49-F238E27FC236}">
                  <a16:creationId xmlns:a16="http://schemas.microsoft.com/office/drawing/2014/main" id="{A0D3EFDD-209B-492F-B016-8445B575A586}"/>
                </a:ext>
              </a:extLst>
            </p:cNvPr>
            <p:cNvSpPr/>
            <p:nvPr/>
          </p:nvSpPr>
          <p:spPr>
            <a:xfrm>
              <a:off x="9940680" y="4569120"/>
              <a:ext cx="1103040" cy="48132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Scheduler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71" name="CustomShape 6">
              <a:extLst>
                <a:ext uri="{FF2B5EF4-FFF2-40B4-BE49-F238E27FC236}">
                  <a16:creationId xmlns:a16="http://schemas.microsoft.com/office/drawing/2014/main" id="{7C3B2253-9791-44EC-9DD0-265BD11B1532}"/>
                </a:ext>
              </a:extLst>
            </p:cNvPr>
            <p:cNvSpPr/>
            <p:nvPr/>
          </p:nvSpPr>
          <p:spPr>
            <a:xfrm>
              <a:off x="9679680" y="3138120"/>
              <a:ext cx="1505880" cy="6728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kube-api</a:t>
              </a:r>
              <a:endParaRPr lang="en-IN" sz="12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Server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72" name="CustomShape 7">
              <a:extLst>
                <a:ext uri="{FF2B5EF4-FFF2-40B4-BE49-F238E27FC236}">
                  <a16:creationId xmlns:a16="http://schemas.microsoft.com/office/drawing/2014/main" id="{69328B5B-EE96-4529-A7E8-3D3855D2F708}"/>
                </a:ext>
              </a:extLst>
            </p:cNvPr>
            <p:cNvSpPr/>
            <p:nvPr/>
          </p:nvSpPr>
          <p:spPr>
            <a:xfrm>
              <a:off x="10374840" y="2742480"/>
              <a:ext cx="360" cy="3949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232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3" name="CustomShape 8">
              <a:extLst>
                <a:ext uri="{FF2B5EF4-FFF2-40B4-BE49-F238E27FC236}">
                  <a16:creationId xmlns:a16="http://schemas.microsoft.com/office/drawing/2014/main" id="{B2B39EE5-C953-416E-85AE-23D29481F33E}"/>
                </a:ext>
              </a:extLst>
            </p:cNvPr>
            <p:cNvSpPr/>
            <p:nvPr/>
          </p:nvSpPr>
          <p:spPr>
            <a:xfrm>
              <a:off x="8886960" y="2705400"/>
              <a:ext cx="793440" cy="444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232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4" name="CustomShape 9">
              <a:extLst>
                <a:ext uri="{FF2B5EF4-FFF2-40B4-BE49-F238E27FC236}">
                  <a16:creationId xmlns:a16="http://schemas.microsoft.com/office/drawing/2014/main" id="{E5195FC8-78E6-43B9-AD20-D3291B7F3155}"/>
                </a:ext>
              </a:extLst>
            </p:cNvPr>
            <p:cNvSpPr/>
            <p:nvPr/>
          </p:nvSpPr>
          <p:spPr>
            <a:xfrm>
              <a:off x="9696960" y="2000520"/>
              <a:ext cx="1220760" cy="73080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Cloud-controller Manager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75" name="CustomShape 10">
              <a:extLst>
                <a:ext uri="{FF2B5EF4-FFF2-40B4-BE49-F238E27FC236}">
                  <a16:creationId xmlns:a16="http://schemas.microsoft.com/office/drawing/2014/main" id="{4404B1A9-CA1C-4A31-8479-511E3BCC7DCF}"/>
                </a:ext>
              </a:extLst>
            </p:cNvPr>
            <p:cNvSpPr/>
            <p:nvPr/>
          </p:nvSpPr>
          <p:spPr>
            <a:xfrm>
              <a:off x="7745040" y="4278240"/>
              <a:ext cx="680400" cy="870120"/>
            </a:xfrm>
            <a:prstGeom prst="flowChartMagneticDisk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etcd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76" name="CustomShape 11">
              <a:extLst>
                <a:ext uri="{FF2B5EF4-FFF2-40B4-BE49-F238E27FC236}">
                  <a16:creationId xmlns:a16="http://schemas.microsoft.com/office/drawing/2014/main" id="{D2B8CB33-28A4-4045-B4E4-0EB867E6C1D1}"/>
                </a:ext>
              </a:extLst>
            </p:cNvPr>
            <p:cNvSpPr/>
            <p:nvPr/>
          </p:nvSpPr>
          <p:spPr>
            <a:xfrm flipV="1">
              <a:off x="8426160" y="3783240"/>
              <a:ext cx="1247400" cy="928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232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7" name="CustomShape 12">
              <a:extLst>
                <a:ext uri="{FF2B5EF4-FFF2-40B4-BE49-F238E27FC236}">
                  <a16:creationId xmlns:a16="http://schemas.microsoft.com/office/drawing/2014/main" id="{7998E7AD-033A-4D8F-ADE8-E5AED587A375}"/>
                </a:ext>
              </a:extLst>
            </p:cNvPr>
            <p:cNvSpPr/>
            <p:nvPr/>
          </p:nvSpPr>
          <p:spPr>
            <a:xfrm>
              <a:off x="7528981" y="1335600"/>
              <a:ext cx="2247840" cy="5162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IN" sz="1400" b="1" strike="noStrike" spc="-1">
                  <a:solidFill>
                    <a:srgbClr val="00447C"/>
                  </a:solidFill>
                  <a:latin typeface="Arial"/>
                  <a:ea typeface="DejaVu Sans"/>
                </a:rPr>
                <a:t>Kubernetes control plane- The Master Node</a:t>
              </a:r>
              <a:endParaRPr lang="en-IN" sz="1400" b="0" strike="noStrike" spc="-1">
                <a:latin typeface="Arial"/>
              </a:endParaRPr>
            </a:p>
          </p:txBody>
        </p:sp>
        <p:sp>
          <p:nvSpPr>
            <p:cNvPr id="78" name="CustomShape 13">
              <a:extLst>
                <a:ext uri="{FF2B5EF4-FFF2-40B4-BE49-F238E27FC236}">
                  <a16:creationId xmlns:a16="http://schemas.microsoft.com/office/drawing/2014/main" id="{26766F26-1AED-41A1-8156-0844A0BE098D}"/>
                </a:ext>
              </a:extLst>
            </p:cNvPr>
            <p:cNvSpPr/>
            <p:nvPr/>
          </p:nvSpPr>
          <p:spPr>
            <a:xfrm>
              <a:off x="10383120" y="3783960"/>
              <a:ext cx="360" cy="7844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232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  <p:extLst>
      <p:ext uri="{BB962C8B-B14F-4D97-AF65-F5344CB8AC3E}">
        <p14:creationId xmlns:p14="http://schemas.microsoft.com/office/powerpoint/2010/main" val="2573395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kube-apiserver</a:t>
            </a:r>
            <a:endParaRPr lang="en-IN" dirty="0"/>
          </a:p>
        </p:txBody>
      </p:sp>
      <p:sp>
        <p:nvSpPr>
          <p:cNvPr id="16" name="CustomShape 2">
            <a:extLst>
              <a:ext uri="{FF2B5EF4-FFF2-40B4-BE49-F238E27FC236}">
                <a16:creationId xmlns:a16="http://schemas.microsoft.com/office/drawing/2014/main" id="{B8AEAEAC-DEEA-469A-9870-D6554EACEBBF}"/>
              </a:ext>
            </a:extLst>
          </p:cNvPr>
          <p:cNvSpPr/>
          <p:nvPr/>
        </p:nvSpPr>
        <p:spPr>
          <a:xfrm>
            <a:off x="288719" y="1219320"/>
            <a:ext cx="11748951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Provides a forward facing REST interface into the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kubernetes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control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plane and datastore.  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All clients and other applications interact with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kubernetes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strictly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through the API Server.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  <a:spcAft>
                <a:spcPts val="1332"/>
              </a:spcAft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Acts as the gatekeeper to the cluster by handling authentication and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authorization, request validation, mutation, and admission control in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addition to being the front-end to the backing datastore.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7741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/>
              <a:t>etcd</a:t>
            </a:r>
            <a:endParaRPr lang="en-IN" dirty="0"/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8316CFEF-FE5B-4753-9ECB-80CF88926297}"/>
              </a:ext>
            </a:extLst>
          </p:cNvPr>
          <p:cNvSpPr/>
          <p:nvPr/>
        </p:nvSpPr>
        <p:spPr>
          <a:xfrm>
            <a:off x="381360" y="121950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●  etcd acts as the cluster datastore.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●  Purpose in relation to Kubernetes is to provide a strong, consistent</a:t>
            </a:r>
            <a:br>
              <a:rPr lang="en-US"/>
            </a:b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    and highly available key-value store for persisting cluster state.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  <a:spcAft>
                <a:spcPts val="1332"/>
              </a:spcAft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● Stores objects and config information. 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5" name="Google Shape;244;p37">
            <a:extLst>
              <a:ext uri="{FF2B5EF4-FFF2-40B4-BE49-F238E27FC236}">
                <a16:creationId xmlns:a16="http://schemas.microsoft.com/office/drawing/2014/main" id="{9361BFF3-1478-49C8-8381-23547BB73E2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200120" y="4298580"/>
            <a:ext cx="3494520" cy="12477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85789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kube</a:t>
            </a:r>
            <a:r>
              <a:rPr lang="en-IN" dirty="0"/>
              <a:t>-controller-manager</a:t>
            </a: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97912DD1-5F73-4735-AEEC-3913479FFCE0}"/>
              </a:ext>
            </a:extLst>
          </p:cNvPr>
          <p:cNvSpPr/>
          <p:nvPr/>
        </p:nvSpPr>
        <p:spPr>
          <a:xfrm>
            <a:off x="381360" y="121950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 Monitors the cluster state via the apiserver and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</a:rPr>
              <a:t>steers the cluster towards the</a:t>
            </a:r>
            <a:br/>
            <a:r>
              <a:rPr lang="en-IN" sz="2400" b="1" strike="noStrike" spc="-1">
                <a:solidFill>
                  <a:srgbClr val="000000"/>
                </a:solidFill>
                <a:latin typeface="Arial"/>
              </a:rPr>
              <a:t>    desired state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. 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 </a:t>
            </a:r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Node Controller: Responsible for noticing and responding when nodes go down.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 </a:t>
            </a:r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Replication Controller: Responsible for maintaining the correct number of pods for every</a:t>
            </a:r>
            <a:br/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     replication controller object in the system.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 </a:t>
            </a:r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Endpoints Controller: Populates the Endpoints object (that is, joins Services &amp; Pods).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 </a:t>
            </a:r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Service Account &amp; Token Controllers: Create default accounts and API access tokens for </a:t>
            </a:r>
            <a:br/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     new namespaces.</a:t>
            </a:r>
            <a:br/>
            <a:endParaRPr lang="en-IN" sz="21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4279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kube</a:t>
            </a:r>
            <a:r>
              <a:rPr lang="en-IN" dirty="0"/>
              <a:t>-scheduler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5CAEE38F-1D42-4117-A805-3C4C7C420E25}"/>
              </a:ext>
            </a:extLst>
          </p:cNvPr>
          <p:cNvSpPr/>
          <p:nvPr/>
        </p:nvSpPr>
        <p:spPr>
          <a:xfrm>
            <a:off x="381360" y="1287684"/>
            <a:ext cx="11429280" cy="353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Component on the master that watches newly created pods that have no node assigned, and selects a node for them to run on.</a:t>
            </a: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Factors taken into account for scheduling decisions include individual and collective resource requirements, hardware/software/policy constraints, affinity and anti-affinity specifications, data locality, inter-workload interference and deadlines.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2684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cloud-controller-manager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CB1B7D65-459A-4385-B40F-B1EAC30BACE9}"/>
              </a:ext>
            </a:extLst>
          </p:cNvPr>
          <p:cNvSpPr/>
          <p:nvPr/>
        </p:nvSpPr>
        <p:spPr>
          <a:xfrm>
            <a:off x="380880" y="137844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 Node Controller: For checking the cloud provider to determine if a node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 has been deleted in the cloud after it stops responding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 Route Controller: For setting up routes in the underlying cloud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 infrastructure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 Service Controller: For creating, updating and deleting cloud provider load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 balancers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Volume Controller: For creating, attaching, and mounting volumes, and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interacting with the cloud provider to orchestrate volumes</a:t>
            </a:r>
            <a:br>
              <a:rPr dirty="0"/>
            </a:b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85159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Worker Node Components</a:t>
            </a:r>
          </a:p>
        </p:txBody>
      </p:sp>
      <p:sp>
        <p:nvSpPr>
          <p:cNvPr id="20" name="CustomShape 2">
            <a:extLst>
              <a:ext uri="{FF2B5EF4-FFF2-40B4-BE49-F238E27FC236}">
                <a16:creationId xmlns:a16="http://schemas.microsoft.com/office/drawing/2014/main" id="{0D1D92DC-B76F-48AB-93D0-E23937AC19E7}"/>
              </a:ext>
            </a:extLst>
          </p:cNvPr>
          <p:cNvSpPr/>
          <p:nvPr/>
        </p:nvSpPr>
        <p:spPr>
          <a:xfrm>
            <a:off x="1110085" y="1717740"/>
            <a:ext cx="9700669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1800" b="0" strike="noStrike" spc="-1" dirty="0">
              <a:latin typeface="Arial"/>
            </a:endParaRPr>
          </a:p>
          <a:p>
            <a:pPr indent="-227880">
              <a:spcBef>
                <a:spcPts val="1599"/>
              </a:spcBef>
              <a:buClr>
                <a:srgbClr val="808080"/>
              </a:buClr>
              <a:buFont typeface="Arial"/>
              <a:buChar char="•"/>
            </a:pPr>
            <a:r>
              <a:rPr lang="en-IN" sz="2400" spc="-1" dirty="0" err="1">
                <a:solidFill>
                  <a:srgbClr val="000000"/>
                </a:solidFill>
                <a:latin typeface="Arial"/>
              </a:rPr>
              <a:t>kubelet</a:t>
            </a:r>
            <a:endParaRPr lang="en-IN" sz="2400" spc="-1" dirty="0">
              <a:solidFill>
                <a:srgbClr val="000000"/>
              </a:solidFill>
              <a:latin typeface="Arial"/>
            </a:endParaRPr>
          </a:p>
          <a:p>
            <a:pPr indent="-227880">
              <a:spcBef>
                <a:spcPts val="1599"/>
              </a:spcBef>
              <a:buClr>
                <a:srgbClr val="808080"/>
              </a:buClr>
              <a:buFont typeface="Arial"/>
              <a:buChar char="•"/>
            </a:pPr>
            <a:r>
              <a:rPr lang="en-IN" sz="2400" spc="-1" dirty="0" err="1">
                <a:solidFill>
                  <a:srgbClr val="000000"/>
                </a:solidFill>
                <a:latin typeface="Arial"/>
              </a:rPr>
              <a:t>kube</a:t>
            </a:r>
            <a:r>
              <a:rPr lang="en-IN" sz="2400" spc="-1" dirty="0">
                <a:solidFill>
                  <a:srgbClr val="000000"/>
                </a:solidFill>
                <a:latin typeface="Arial"/>
              </a:rPr>
              <a:t>-proxy</a:t>
            </a:r>
          </a:p>
          <a:p>
            <a:pPr indent="-227880">
              <a:spcBef>
                <a:spcPts val="1599"/>
              </a:spcBef>
              <a:buClr>
                <a:srgbClr val="808080"/>
              </a:buClr>
              <a:buFont typeface="Arial"/>
              <a:buChar char="•"/>
            </a:pPr>
            <a:r>
              <a:rPr lang="en-IN" sz="2400" spc="-1" dirty="0">
                <a:solidFill>
                  <a:srgbClr val="000000"/>
                </a:solidFill>
                <a:latin typeface="Arial"/>
              </a:rPr>
              <a:t>Container Runtime Engine</a:t>
            </a: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 dirty="0">
              <a:latin typeface="Arial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4837C46-4208-4A5A-B652-A26425ECB9A3}"/>
              </a:ext>
            </a:extLst>
          </p:cNvPr>
          <p:cNvGrpSpPr/>
          <p:nvPr/>
        </p:nvGrpSpPr>
        <p:grpSpPr>
          <a:xfrm>
            <a:off x="7485840" y="2067840"/>
            <a:ext cx="2332800" cy="2371680"/>
            <a:chOff x="7485840" y="2067840"/>
            <a:chExt cx="2332800" cy="2371680"/>
          </a:xfrm>
        </p:grpSpPr>
        <p:sp>
          <p:nvSpPr>
            <p:cNvPr id="22" name="CustomShape 3">
              <a:extLst>
                <a:ext uri="{FF2B5EF4-FFF2-40B4-BE49-F238E27FC236}">
                  <a16:creationId xmlns:a16="http://schemas.microsoft.com/office/drawing/2014/main" id="{744A0711-4769-4C8B-A855-F6DE7737D544}"/>
                </a:ext>
              </a:extLst>
            </p:cNvPr>
            <p:cNvSpPr/>
            <p:nvPr/>
          </p:nvSpPr>
          <p:spPr>
            <a:xfrm>
              <a:off x="7701480" y="2615040"/>
              <a:ext cx="793440" cy="444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232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" name="CustomShape 4">
              <a:extLst>
                <a:ext uri="{FF2B5EF4-FFF2-40B4-BE49-F238E27FC236}">
                  <a16:creationId xmlns:a16="http://schemas.microsoft.com/office/drawing/2014/main" id="{2A746B88-A81D-4DFE-A960-06526015C322}"/>
                </a:ext>
              </a:extLst>
            </p:cNvPr>
            <p:cNvSpPr/>
            <p:nvPr/>
          </p:nvSpPr>
          <p:spPr>
            <a:xfrm>
              <a:off x="7485840" y="2067840"/>
              <a:ext cx="2332800" cy="237168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" name="CustomShape 5">
              <a:extLst>
                <a:ext uri="{FF2B5EF4-FFF2-40B4-BE49-F238E27FC236}">
                  <a16:creationId xmlns:a16="http://schemas.microsoft.com/office/drawing/2014/main" id="{14F17755-FE08-453B-9E39-E656644C100B}"/>
                </a:ext>
              </a:extLst>
            </p:cNvPr>
            <p:cNvSpPr/>
            <p:nvPr/>
          </p:nvSpPr>
          <p:spPr>
            <a:xfrm>
              <a:off x="8013960" y="2075760"/>
              <a:ext cx="1099440" cy="470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IN" sz="1100" b="1" strike="noStrike" spc="-1">
                  <a:solidFill>
                    <a:srgbClr val="00447C"/>
                  </a:solidFill>
                  <a:latin typeface="Arial"/>
                  <a:ea typeface="DejaVu Sans"/>
                </a:rPr>
                <a:t>Worker Node </a:t>
              </a:r>
              <a:endParaRPr lang="en-IN" sz="11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IN" sz="1100" b="0" strike="noStrike" spc="-1">
                <a:latin typeface="Arial"/>
              </a:endParaRPr>
            </a:p>
          </p:txBody>
        </p:sp>
        <p:sp>
          <p:nvSpPr>
            <p:cNvPr id="25" name="CustomShape 6">
              <a:extLst>
                <a:ext uri="{FF2B5EF4-FFF2-40B4-BE49-F238E27FC236}">
                  <a16:creationId xmlns:a16="http://schemas.microsoft.com/office/drawing/2014/main" id="{CD972ED6-FDD0-4D0B-A2FC-BAEFE24C25DB}"/>
                </a:ext>
              </a:extLst>
            </p:cNvPr>
            <p:cNvSpPr/>
            <p:nvPr/>
          </p:nvSpPr>
          <p:spPr>
            <a:xfrm>
              <a:off x="8202960" y="3927240"/>
              <a:ext cx="983160" cy="3758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kubelet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6" name="CustomShape 7">
              <a:extLst>
                <a:ext uri="{FF2B5EF4-FFF2-40B4-BE49-F238E27FC236}">
                  <a16:creationId xmlns:a16="http://schemas.microsoft.com/office/drawing/2014/main" id="{C487272E-7976-4163-8EE5-661315E7EB38}"/>
                </a:ext>
              </a:extLst>
            </p:cNvPr>
            <p:cNvSpPr/>
            <p:nvPr/>
          </p:nvSpPr>
          <p:spPr>
            <a:xfrm>
              <a:off x="8193960" y="3414600"/>
              <a:ext cx="997560" cy="3758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kubeproxy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7" name="CustomShape 8">
              <a:extLst>
                <a:ext uri="{FF2B5EF4-FFF2-40B4-BE49-F238E27FC236}">
                  <a16:creationId xmlns:a16="http://schemas.microsoft.com/office/drawing/2014/main" id="{A0199282-FD08-4B42-97D9-C955FADE6834}"/>
                </a:ext>
              </a:extLst>
            </p:cNvPr>
            <p:cNvSpPr/>
            <p:nvPr/>
          </p:nvSpPr>
          <p:spPr>
            <a:xfrm rot="5400000" flipH="1" flipV="1">
              <a:off x="8658360" y="2400120"/>
              <a:ext cx="16560" cy="1119600"/>
            </a:xfrm>
            <a:prstGeom prst="bentConnector3">
              <a:avLst>
                <a:gd name="adj1" fmla="val -1331314"/>
              </a:avLst>
            </a:prstGeom>
            <a:noFill/>
            <a:ln w="1908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" name="CustomShape 9">
              <a:extLst>
                <a:ext uri="{FF2B5EF4-FFF2-40B4-BE49-F238E27FC236}">
                  <a16:creationId xmlns:a16="http://schemas.microsoft.com/office/drawing/2014/main" id="{87A8409A-D19D-431E-8429-29AA2B81AAA2}"/>
                </a:ext>
              </a:extLst>
            </p:cNvPr>
            <p:cNvSpPr/>
            <p:nvPr/>
          </p:nvSpPr>
          <p:spPr>
            <a:xfrm>
              <a:off x="8652600" y="3178440"/>
              <a:ext cx="360" cy="235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" name="CustomShape 10">
              <a:extLst>
                <a:ext uri="{FF2B5EF4-FFF2-40B4-BE49-F238E27FC236}">
                  <a16:creationId xmlns:a16="http://schemas.microsoft.com/office/drawing/2014/main" id="{BB141397-868D-412B-B884-76E6EF3A9AFF}"/>
                </a:ext>
              </a:extLst>
            </p:cNvPr>
            <p:cNvSpPr/>
            <p:nvPr/>
          </p:nvSpPr>
          <p:spPr>
            <a:xfrm>
              <a:off x="7616880" y="2427840"/>
              <a:ext cx="918000" cy="54000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30" name="CustomShape 11">
              <a:extLst>
                <a:ext uri="{FF2B5EF4-FFF2-40B4-BE49-F238E27FC236}">
                  <a16:creationId xmlns:a16="http://schemas.microsoft.com/office/drawing/2014/main" id="{C531BA24-74F3-4044-9968-977B8B0831AD}"/>
                </a:ext>
              </a:extLst>
            </p:cNvPr>
            <p:cNvSpPr/>
            <p:nvPr/>
          </p:nvSpPr>
          <p:spPr>
            <a:xfrm>
              <a:off x="7720200" y="2698200"/>
              <a:ext cx="740520" cy="20772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9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CRI</a:t>
              </a:r>
              <a:endParaRPr lang="en-IN" sz="900" b="0" strike="noStrike" spc="-1">
                <a:latin typeface="Arial"/>
              </a:endParaRPr>
            </a:p>
          </p:txBody>
        </p:sp>
        <p:sp>
          <p:nvSpPr>
            <p:cNvPr id="31" name="CustomShape 12">
              <a:extLst>
                <a:ext uri="{FF2B5EF4-FFF2-40B4-BE49-F238E27FC236}">
                  <a16:creationId xmlns:a16="http://schemas.microsoft.com/office/drawing/2014/main" id="{CDF0FE0D-8CF6-41B3-8E28-D1ACB94573DA}"/>
                </a:ext>
              </a:extLst>
            </p:cNvPr>
            <p:cNvSpPr/>
            <p:nvPr/>
          </p:nvSpPr>
          <p:spPr>
            <a:xfrm>
              <a:off x="8708760" y="2414520"/>
              <a:ext cx="918000" cy="54000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32" name="CustomShape 13">
              <a:extLst>
                <a:ext uri="{FF2B5EF4-FFF2-40B4-BE49-F238E27FC236}">
                  <a16:creationId xmlns:a16="http://schemas.microsoft.com/office/drawing/2014/main" id="{01166466-7CE5-4ACA-9AE7-7B106BB93834}"/>
                </a:ext>
              </a:extLst>
            </p:cNvPr>
            <p:cNvSpPr/>
            <p:nvPr/>
          </p:nvSpPr>
          <p:spPr>
            <a:xfrm>
              <a:off x="8812080" y="2684880"/>
              <a:ext cx="740520" cy="20772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9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CRI</a:t>
              </a:r>
              <a:endParaRPr lang="en-IN" sz="900" b="0" strike="noStrike" spc="-1">
                <a:latin typeface="Arial"/>
              </a:endParaRPr>
            </a:p>
          </p:txBody>
        </p:sp>
        <p:sp>
          <p:nvSpPr>
            <p:cNvPr id="33" name="CustomShape 14">
              <a:extLst>
                <a:ext uri="{FF2B5EF4-FFF2-40B4-BE49-F238E27FC236}">
                  <a16:creationId xmlns:a16="http://schemas.microsoft.com/office/drawing/2014/main" id="{23B2E6EB-0329-4BB5-846B-64BF3EF42E5D}"/>
                </a:ext>
              </a:extLst>
            </p:cNvPr>
            <p:cNvSpPr/>
            <p:nvPr/>
          </p:nvSpPr>
          <p:spPr>
            <a:xfrm>
              <a:off x="7836120" y="2439720"/>
              <a:ext cx="461520" cy="242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IN" sz="10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Pod</a:t>
              </a:r>
              <a:endParaRPr lang="en-IN" sz="1000" b="0" strike="noStrike" spc="-1">
                <a:latin typeface="Arial"/>
              </a:endParaRPr>
            </a:p>
          </p:txBody>
        </p:sp>
        <p:sp>
          <p:nvSpPr>
            <p:cNvPr id="34" name="CustomShape 15">
              <a:extLst>
                <a:ext uri="{FF2B5EF4-FFF2-40B4-BE49-F238E27FC236}">
                  <a16:creationId xmlns:a16="http://schemas.microsoft.com/office/drawing/2014/main" id="{71BA35FE-EA75-49D7-A190-3161B4ACD8A6}"/>
                </a:ext>
              </a:extLst>
            </p:cNvPr>
            <p:cNvSpPr/>
            <p:nvPr/>
          </p:nvSpPr>
          <p:spPr>
            <a:xfrm>
              <a:off x="8978760" y="2402640"/>
              <a:ext cx="461520" cy="242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IN" sz="10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Pod</a:t>
              </a:r>
              <a:endParaRPr lang="en-IN" sz="1000" b="0" strike="noStrike" spc="-1"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75165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kubelet</a:t>
            </a:r>
            <a:endParaRPr lang="en-IN" dirty="0"/>
          </a:p>
        </p:txBody>
      </p:sp>
      <p:sp>
        <p:nvSpPr>
          <p:cNvPr id="18" name="CustomShape 2">
            <a:extLst>
              <a:ext uri="{FF2B5EF4-FFF2-40B4-BE49-F238E27FC236}">
                <a16:creationId xmlns:a16="http://schemas.microsoft.com/office/drawing/2014/main" id="{F0CEA18A-3047-4AB3-A17C-6D4104BC8240}"/>
              </a:ext>
            </a:extLst>
          </p:cNvPr>
          <p:cNvSpPr/>
          <p:nvPr/>
        </p:nvSpPr>
        <p:spPr>
          <a:xfrm>
            <a:off x="380880" y="160020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An agent that runs on each node in the cluster. It makes sure that containers are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running in a pod.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The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kubelet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takes a set of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PodSpecs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that are provided through various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mechanisms and ensures that the containers described in those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PodSpecs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are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running and healthy.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59808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kube</a:t>
            </a:r>
            <a:r>
              <a:rPr lang="en-IN" dirty="0"/>
              <a:t>-proxy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60572A38-7346-4A62-B592-B8CA4A47CE5C}"/>
              </a:ext>
            </a:extLst>
          </p:cNvPr>
          <p:cNvSpPr/>
          <p:nvPr/>
        </p:nvSpPr>
        <p:spPr>
          <a:xfrm>
            <a:off x="380880" y="160020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3200" b="0" strike="noStrike" spc="-1" dirty="0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Manages the network rules on each node.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Performs connection forwarding or load balancing for   Kubernetes cluster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services.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36826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Container Runtime Engine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D6E5CA98-934B-45D2-8761-BB842A6FD0ED}"/>
              </a:ext>
            </a:extLst>
          </p:cNvPr>
          <p:cNvSpPr/>
          <p:nvPr/>
        </p:nvSpPr>
        <p:spPr>
          <a:xfrm>
            <a:off x="380879" y="1600200"/>
            <a:ext cx="11587344" cy="275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31775" indent="-231775"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A container runtime is a CRI (Container Runtime Interface) compatible application that executes and manages containers. </a:t>
            </a:r>
            <a:endParaRPr lang="en-IN" sz="2400" b="0" strike="noStrike" spc="-1" dirty="0">
              <a:latin typeface="Arial"/>
            </a:endParaRP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400" spc="-1" dirty="0" err="1">
                <a:solidFill>
                  <a:schemeClr val="bg2"/>
                </a:solidFill>
                <a:latin typeface="Arial"/>
              </a:rPr>
              <a:t>Containered</a:t>
            </a:r>
            <a:r>
              <a:rPr lang="en-IN" sz="2400" spc="-1" dirty="0">
                <a:solidFill>
                  <a:schemeClr val="bg2"/>
                </a:solidFill>
                <a:latin typeface="Arial"/>
              </a:rPr>
              <a:t> (docker)</a:t>
            </a: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400" spc="-1" dirty="0">
                <a:solidFill>
                  <a:schemeClr val="bg2"/>
                </a:solidFill>
                <a:latin typeface="Arial"/>
              </a:rPr>
              <a:t>Cri-o </a:t>
            </a: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400" spc="-1" dirty="0" err="1">
                <a:solidFill>
                  <a:schemeClr val="bg2"/>
                </a:solidFill>
                <a:latin typeface="Arial"/>
              </a:rPr>
              <a:t>Rkt</a:t>
            </a:r>
            <a:endParaRPr lang="en-IN" sz="2400" spc="-1" dirty="0">
              <a:solidFill>
                <a:schemeClr val="bg2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2809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1219200"/>
            <a:ext cx="11430000" cy="4419600"/>
          </a:xfrm>
        </p:spPr>
        <p:txBody>
          <a:bodyPr/>
          <a:lstStyle/>
          <a:p>
            <a:pPr marL="720" indent="0">
              <a:buClr>
                <a:srgbClr val="D9D9D9"/>
              </a:buClr>
              <a:buNone/>
            </a:pPr>
            <a:r>
              <a:rPr lang="en-IN" sz="2800" b="1" spc="-1" dirty="0">
                <a:latin typeface="Arial"/>
                <a:ea typeface="DejaVu Sans"/>
              </a:rPr>
              <a:t>DAY 3</a:t>
            </a:r>
            <a:endParaRPr lang="en-IN" b="1" spc="-1" dirty="0">
              <a:latin typeface="Arial"/>
              <a:ea typeface="DejaVu Sans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Building a  microservice application 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Implementing service discovery on Kubernetes for microservice application 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Expose your service with </a:t>
            </a:r>
            <a:r>
              <a:rPr lang="en-IN" spc="-1" dirty="0" err="1">
                <a:latin typeface="Arial"/>
              </a:rPr>
              <a:t>Loadbalancer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Continuously deploy microservice application with pipeline</a:t>
            </a:r>
          </a:p>
        </p:txBody>
      </p:sp>
    </p:spTree>
    <p:extLst>
      <p:ext uri="{BB962C8B-B14F-4D97-AF65-F5344CB8AC3E}">
        <p14:creationId xmlns:p14="http://schemas.microsoft.com/office/powerpoint/2010/main" val="3439867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Kubernetes is a Runtime for Containerized Workloads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D65EB396-82AD-46C1-A132-C61D3AF2C22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38800" y="1075320"/>
            <a:ext cx="10389240" cy="5284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74831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76DA38-E69F-4E89-8D09-2CE2546CF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279" y="821160"/>
            <a:ext cx="9910482" cy="5472953"/>
          </a:xfrm>
          <a:prstGeom prst="rect">
            <a:avLst/>
          </a:prstGeom>
        </p:spPr>
      </p:pic>
      <p:sp>
        <p:nvSpPr>
          <p:cNvPr id="6" name="CustomShape 1">
            <a:extLst>
              <a:ext uri="{FF2B5EF4-FFF2-40B4-BE49-F238E27FC236}">
                <a16:creationId xmlns:a16="http://schemas.microsoft.com/office/drawing/2014/main" id="{19076C2F-F196-4A0E-AEAE-803B04900FDD}"/>
              </a:ext>
            </a:extLst>
          </p:cNvPr>
          <p:cNvSpPr/>
          <p:nvPr/>
        </p:nvSpPr>
        <p:spPr>
          <a:xfrm>
            <a:off x="380880" y="304920"/>
            <a:ext cx="11429280" cy="516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77">
              <a:lnSpc>
                <a:spcPct val="90000"/>
              </a:lnSpc>
              <a:spcBef>
                <a:spcPct val="0"/>
              </a:spcBef>
            </a:pPr>
            <a:r>
              <a:rPr lang="en-IN" sz="3733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VMware </a:t>
            </a:r>
            <a:r>
              <a:rPr lang="en-IN" sz="3733" dirty="0" err="1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Tanzu</a:t>
            </a:r>
            <a:r>
              <a:rPr lang="en-IN" sz="3733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 Kubernetes (formerly Ent PKS)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CustomShape 1"/>
          <p:cNvSpPr/>
          <p:nvPr/>
        </p:nvSpPr>
        <p:spPr>
          <a:xfrm>
            <a:off x="380880" y="304920"/>
            <a:ext cx="11429280" cy="516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77">
              <a:lnSpc>
                <a:spcPct val="90000"/>
              </a:lnSpc>
              <a:spcBef>
                <a:spcPct val="0"/>
              </a:spcBef>
            </a:pPr>
            <a:r>
              <a:rPr lang="en-IN" sz="3733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What VMware </a:t>
            </a:r>
            <a:r>
              <a:rPr lang="en-IN" sz="3733" dirty="0" err="1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Tanzu</a:t>
            </a:r>
            <a:r>
              <a:rPr lang="en-IN" sz="3733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 adds to Kubernetes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9A2054-60D0-4494-B55B-A7DA8AC12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988" y="1366837"/>
            <a:ext cx="8756837" cy="45904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1034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Vmware</a:t>
            </a:r>
            <a:r>
              <a:rPr lang="en-IN" dirty="0"/>
              <a:t> Enterprise PKS Running on AWS – An Ops manager view</a:t>
            </a:r>
          </a:p>
        </p:txBody>
      </p:sp>
      <p:pic>
        <p:nvPicPr>
          <p:cNvPr id="5" name="Picture 91">
            <a:extLst>
              <a:ext uri="{FF2B5EF4-FFF2-40B4-BE49-F238E27FC236}">
                <a16:creationId xmlns:a16="http://schemas.microsoft.com/office/drawing/2014/main" id="{2B3F0691-79B7-4B7C-A565-FB33369C298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80321" y="1488419"/>
            <a:ext cx="9516976" cy="463458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18034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965448"/>
            <a:ext cx="11430000" cy="517064"/>
          </a:xfrm>
        </p:spPr>
        <p:txBody>
          <a:bodyPr/>
          <a:lstStyle/>
          <a:p>
            <a:r>
              <a:rPr lang="en-US" dirty="0"/>
              <a:t>Kubernetes Core Concepts</a:t>
            </a: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9B915523-5BD9-4D50-9F09-D76BEC1AC1E0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677B5699-4128-4371-8771-BBEDEE3E1D63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1407118F-8F7E-4DB2-BB2D-50AB8EC26DEC}"/>
              </a:ext>
            </a:extLst>
          </p:cNvPr>
          <p:cNvSpPr/>
          <p:nvPr/>
        </p:nvSpPr>
        <p:spPr>
          <a:xfrm>
            <a:off x="511560" y="2150280"/>
            <a:ext cx="9894960" cy="39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91149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delay="500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Pods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A2F30DE7-5E42-4C1F-BDFD-3085A4A5C127}"/>
              </a:ext>
            </a:extLst>
          </p:cNvPr>
          <p:cNvSpPr/>
          <p:nvPr/>
        </p:nvSpPr>
        <p:spPr>
          <a:xfrm>
            <a:off x="684000" y="1463040"/>
            <a:ext cx="7231320" cy="4107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 A pod is the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atomic unit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of Kubernetes.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Foundational building block of Kubernetes        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Workloads.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Pods are one or more containers that share  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volumes, a network namespace, and are a part of 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a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single context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They are also ephemeral ! higher level objects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manage replicas, fault-tolerance etc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</p:txBody>
      </p:sp>
      <p:pic>
        <p:nvPicPr>
          <p:cNvPr id="6" name="Google Shape;184;p28">
            <a:extLst>
              <a:ext uri="{FF2B5EF4-FFF2-40B4-BE49-F238E27FC236}">
                <a16:creationId xmlns:a16="http://schemas.microsoft.com/office/drawing/2014/main" id="{DE1BB726-EC90-4002-AC1A-979BC65F93C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825680" y="809640"/>
            <a:ext cx="4169160" cy="55321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55010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Services</a:t>
            </a:r>
          </a:p>
        </p:txBody>
      </p:sp>
      <p:pic>
        <p:nvPicPr>
          <p:cNvPr id="5" name="Google Shape;197;p30">
            <a:extLst>
              <a:ext uri="{FF2B5EF4-FFF2-40B4-BE49-F238E27FC236}">
                <a16:creationId xmlns:a16="http://schemas.microsoft.com/office/drawing/2014/main" id="{00CEC794-BE96-49F2-9BE2-D3FE4CD903E4}"/>
              </a:ext>
            </a:extLst>
          </p:cNvPr>
          <p:cNvPicPr/>
          <p:nvPr/>
        </p:nvPicPr>
        <p:blipFill>
          <a:blip r:embed="rId3"/>
          <a:srcRect l="2880" t="2555" r="2709" b="3477"/>
          <a:stretch/>
        </p:blipFill>
        <p:spPr>
          <a:xfrm>
            <a:off x="5816293" y="550440"/>
            <a:ext cx="6230160" cy="5270760"/>
          </a:xfrm>
          <a:prstGeom prst="rect">
            <a:avLst/>
          </a:prstGeom>
          <a:ln>
            <a:noFill/>
          </a:ln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CFFB2E35-5A7B-4504-9F4E-87B11AC8B688}"/>
              </a:ext>
            </a:extLst>
          </p:cNvPr>
          <p:cNvSpPr/>
          <p:nvPr/>
        </p:nvSpPr>
        <p:spPr>
          <a:xfrm>
            <a:off x="609480" y="1417680"/>
            <a:ext cx="6894720" cy="488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Services within Kubernetes are the 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unified</a:t>
            </a:r>
            <a:br>
              <a:rPr dirty="0"/>
            </a:br>
            <a:r>
              <a:rPr lang="en-IN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method of accessing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exposed workloads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of Pods.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They are a 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durable resource </a:t>
            </a:r>
            <a:br>
              <a:rPr dirty="0"/>
            </a:br>
            <a:r>
              <a:rPr lang="en-IN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(unlike Pods)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Given a static cluster-unique IP, and in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conjunction with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kube-dns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 static DNS name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following the format of: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br>
              <a:rPr dirty="0"/>
            </a:br>
            <a:r>
              <a:rPr lang="en-IN" sz="2230" b="1" strike="noStrike" spc="-1" dirty="0">
                <a:solidFill>
                  <a:srgbClr val="CD4125"/>
                </a:solidFill>
                <a:latin typeface="RobotoMono-Bold"/>
                <a:ea typeface="DejaVu Sans"/>
              </a:rPr>
              <a:t>&lt;service name&gt;</a:t>
            </a:r>
            <a:r>
              <a:rPr lang="en-IN" sz="2230" b="1" strike="noStrike" spc="-1" dirty="0">
                <a:solidFill>
                  <a:srgbClr val="000000"/>
                </a:solidFill>
                <a:latin typeface="RobotoMono-Bold"/>
                <a:ea typeface="DejaVu Sans"/>
              </a:rPr>
              <a:t>.</a:t>
            </a:r>
            <a:r>
              <a:rPr lang="en-IN" sz="2230" b="1" strike="noStrike" spc="-1" dirty="0">
                <a:solidFill>
                  <a:srgbClr val="F7B36B"/>
                </a:solidFill>
                <a:latin typeface="RobotoMono-Bold"/>
                <a:ea typeface="DejaVu Sans"/>
              </a:rPr>
              <a:t>&lt;namespace&gt;</a:t>
            </a:r>
            <a:r>
              <a:rPr lang="en-IN" sz="2230" b="1" strike="noStrike" spc="-1" dirty="0">
                <a:solidFill>
                  <a:srgbClr val="000000"/>
                </a:solidFill>
                <a:latin typeface="RobotoMono-Bold"/>
                <a:ea typeface="DejaVu Sans"/>
              </a:rPr>
              <a:t>.</a:t>
            </a:r>
            <a:r>
              <a:rPr lang="en-IN" sz="2230" b="1" strike="noStrike" spc="-1" dirty="0" err="1">
                <a:solidFill>
                  <a:srgbClr val="000000"/>
                </a:solidFill>
                <a:latin typeface="RobotoMono-Bold"/>
                <a:ea typeface="DejaVu Sans"/>
              </a:rPr>
              <a:t>svc.cluster.local</a:t>
            </a:r>
            <a:endParaRPr lang="en-IN" sz="223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23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61308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CB0330E5-FBA6-48A1-870A-07A06611FDCC}"/>
              </a:ext>
            </a:extLst>
          </p:cNvPr>
          <p:cNvSpPr/>
          <p:nvPr/>
        </p:nvSpPr>
        <p:spPr>
          <a:xfrm>
            <a:off x="609480" y="1209960"/>
            <a:ext cx="10972080" cy="289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Primary method of managing pod replicas and their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lifecycle.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Includes their scheduling, scaling, and deletion.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Their job is simple: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Always ensure the desired number of pods 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    are running.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</p:txBody>
      </p:sp>
      <p:pic>
        <p:nvPicPr>
          <p:cNvPr id="8" name="Google Shape;715;p103">
            <a:extLst>
              <a:ext uri="{FF2B5EF4-FFF2-40B4-BE49-F238E27FC236}">
                <a16:creationId xmlns:a16="http://schemas.microsoft.com/office/drawing/2014/main" id="{A33D326E-1BD8-4360-8D0C-B2E361F56576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450520" y="4904640"/>
            <a:ext cx="7052040" cy="1216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62814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Deployment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6F799CE9-85DF-44ED-BBB4-2E063318ABBA}"/>
              </a:ext>
            </a:extLst>
          </p:cNvPr>
          <p:cNvSpPr/>
          <p:nvPr/>
        </p:nvSpPr>
        <p:spPr>
          <a:xfrm>
            <a:off x="496440" y="966240"/>
            <a:ext cx="10972080" cy="309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Way of managing Pods via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ReplicaSets.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 Provide rollback functionality and update control.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 Updates are managed through the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pod-template-hash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label.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 Each iteration creates a unique label that is assigned to both the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ReplicaSet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and subsequent 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endParaRPr lang="en-IN" sz="2400" b="0" strike="noStrike" spc="-1">
              <a:latin typeface="Arial"/>
            </a:endParaRPr>
          </a:p>
        </p:txBody>
      </p:sp>
      <p:pic>
        <p:nvPicPr>
          <p:cNvPr id="7" name="Google Shape;737;p106">
            <a:extLst>
              <a:ext uri="{FF2B5EF4-FFF2-40B4-BE49-F238E27FC236}">
                <a16:creationId xmlns:a16="http://schemas.microsoft.com/office/drawing/2014/main" id="{9D7BF250-0C02-488F-AC70-45C588AB6AC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239200" y="4631040"/>
            <a:ext cx="7058880" cy="12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83270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Kubernetes Networking</a:t>
            </a: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C01C49FC-A9BD-4827-95AA-80A0FF0CDFE8}"/>
              </a:ext>
            </a:extLst>
          </p:cNvPr>
          <p:cNvSpPr/>
          <p:nvPr/>
        </p:nvSpPr>
        <p:spPr>
          <a:xfrm>
            <a:off x="395868" y="1312542"/>
            <a:ext cx="10972080" cy="276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● Pod Network -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Cluster-wide network used for pod-to-pod communication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managed by a CNI (Container Network Interface) plugin.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● Service Network -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Cluster-wide range of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Virtual IPs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managed by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kube-proxy for service discovery.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027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2930402"/>
            <a:ext cx="10515600" cy="997196"/>
          </a:xfrm>
        </p:spPr>
        <p:txBody>
          <a:bodyPr/>
          <a:lstStyle/>
          <a:p>
            <a:r>
              <a:rPr lang="en-US" dirty="0"/>
              <a:t>Why Cloud Native?</a:t>
            </a:r>
          </a:p>
        </p:txBody>
      </p:sp>
    </p:spTree>
    <p:extLst>
      <p:ext uri="{BB962C8B-B14F-4D97-AF65-F5344CB8AC3E}">
        <p14:creationId xmlns:p14="http://schemas.microsoft.com/office/powerpoint/2010/main" val="39407401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Kubernetes Networking Rules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D3F920E8-DF8E-41E9-A484-65C77B316729}"/>
              </a:ext>
            </a:extLst>
          </p:cNvPr>
          <p:cNvSpPr/>
          <p:nvPr/>
        </p:nvSpPr>
        <p:spPr>
          <a:xfrm>
            <a:off x="295396" y="1173646"/>
            <a:ext cx="10972080" cy="276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All containers within a pod can communicate with each other unimpeded.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All Pods can communicate with all other Pods without NAT.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All nodes can communicate with all Pods (and vice-versa) without NAT.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The IP that a Pod sees itself as is the same IP that others see it as..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79294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965448"/>
            <a:ext cx="11430000" cy="2178994"/>
          </a:xfrm>
        </p:spPr>
        <p:txBody>
          <a:bodyPr/>
          <a:lstStyle/>
          <a:p>
            <a:r>
              <a:rPr lang="en-US" dirty="0"/>
              <a:t>Understating Kubernetes API and Object Model </a:t>
            </a:r>
            <a:br>
              <a:rPr lang="en-US" sz="4000" dirty="0"/>
            </a:br>
            <a:br>
              <a:rPr lang="en-US" sz="4000" dirty="0"/>
            </a:br>
            <a:r>
              <a:rPr lang="en-US" dirty="0"/>
              <a:t>-The Declarative Style</a:t>
            </a:r>
            <a:br>
              <a:rPr lang="en-US" sz="4000" spc="-1" dirty="0">
                <a:latin typeface="Arial"/>
              </a:rPr>
            </a:br>
            <a:endParaRPr lang="en-US" dirty="0"/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9B915523-5BD9-4D50-9F09-D76BEC1AC1E0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677B5699-4128-4371-8771-BBEDEE3E1D63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1407118F-8F7E-4DB2-BB2D-50AB8EC26DEC}"/>
              </a:ext>
            </a:extLst>
          </p:cNvPr>
          <p:cNvSpPr/>
          <p:nvPr/>
        </p:nvSpPr>
        <p:spPr>
          <a:xfrm>
            <a:off x="511560" y="2150280"/>
            <a:ext cx="9894960" cy="39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07621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delay="500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/>
              <a:t>API Overview</a:t>
            </a:r>
            <a:endParaRPr lang="en-IN" dirty="0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A507DEA1-6550-4CFB-9478-140FBE37E347}"/>
              </a:ext>
            </a:extLst>
          </p:cNvPr>
          <p:cNvSpPr/>
          <p:nvPr/>
        </p:nvSpPr>
        <p:spPr>
          <a:xfrm>
            <a:off x="500400" y="1644120"/>
            <a:ext cx="11429280" cy="350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REST API is the true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keystone of Kubernetes.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Everything within the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Kubernetes platform is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treated as an API Object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has a corresponding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entry in the API itself.</a:t>
            </a:r>
            <a:endParaRPr lang="en-IN" sz="3200" b="0" strike="noStrike" spc="-1">
              <a:latin typeface="Arial"/>
            </a:endParaRP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E1F7E897-AA4D-4967-ADDB-F7938358F79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616080" y="1294200"/>
            <a:ext cx="4073400" cy="3769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46510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Object Model</a:t>
            </a: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025AE2D5-7F48-4B17-AEEC-EDE369E75FF5}"/>
              </a:ext>
            </a:extLst>
          </p:cNvPr>
          <p:cNvSpPr/>
          <p:nvPr/>
        </p:nvSpPr>
        <p:spPr>
          <a:xfrm>
            <a:off x="381360" y="1479777"/>
            <a:ext cx="11429280" cy="164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Objects within Kubernetes are a “</a:t>
            </a:r>
            <a:r>
              <a:rPr lang="en-IN" sz="2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record of intent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” Persistent entity that represent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the desired state of the object within the cluster.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At a minimum all objects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MUST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have an </a:t>
            </a:r>
            <a:r>
              <a:rPr lang="en-IN" sz="2400" b="0" strike="noStrike" spc="-1">
                <a:solidFill>
                  <a:srgbClr val="1155CD"/>
                </a:solidFill>
                <a:latin typeface="Arial"/>
                <a:ea typeface="DejaVu Sans"/>
              </a:rPr>
              <a:t>apiVersion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lang="en-IN" sz="2400" b="0" strike="noStrike" spc="-1">
                <a:solidFill>
                  <a:srgbClr val="1155CD"/>
                </a:solidFill>
                <a:latin typeface="Arial"/>
                <a:ea typeface="DejaVu Sans"/>
              </a:rPr>
              <a:t>kind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, and poses the nested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fields  </a:t>
            </a:r>
            <a:r>
              <a:rPr lang="en-IN" sz="2400" b="0" strike="noStrike" spc="-1">
                <a:solidFill>
                  <a:srgbClr val="1155CD"/>
                </a:solidFill>
                <a:latin typeface="Arial"/>
                <a:ea typeface="DejaVu Sans"/>
              </a:rPr>
              <a:t>metadata.name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lang="en-IN" sz="2400" b="0" strike="noStrike" spc="-1">
                <a:solidFill>
                  <a:srgbClr val="1155CD"/>
                </a:solidFill>
                <a:latin typeface="Arial"/>
                <a:ea typeface="DejaVu Sans"/>
              </a:rPr>
              <a:t>metadata.namespace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, and </a:t>
            </a:r>
            <a:r>
              <a:rPr lang="en-IN" sz="2400" b="0" strike="noStrike" spc="-1">
                <a:solidFill>
                  <a:srgbClr val="1155CD"/>
                </a:solidFill>
                <a:latin typeface="Arial"/>
                <a:ea typeface="DejaVu Sans"/>
              </a:rPr>
              <a:t>metadata.uid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en-IN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50271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Object Model Requirements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9EFFAEBC-1054-47A4-8AA6-1D34A3409FB1}"/>
              </a:ext>
            </a:extLst>
          </p:cNvPr>
          <p:cNvSpPr/>
          <p:nvPr/>
        </p:nvSpPr>
        <p:spPr>
          <a:xfrm>
            <a:off x="381360" y="1055880"/>
            <a:ext cx="11429280" cy="197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 err="1">
                <a:solidFill>
                  <a:srgbClr val="1155CD"/>
                </a:solidFill>
                <a:latin typeface="Arial"/>
                <a:ea typeface="DejaVu Sans"/>
              </a:rPr>
              <a:t>apiVersion</a:t>
            </a:r>
            <a:r>
              <a:rPr lang="en-IN" sz="2400" b="0" strike="noStrike" spc="-1" dirty="0">
                <a:solidFill>
                  <a:srgbClr val="1155CD"/>
                </a:solidFill>
                <a:latin typeface="Arial"/>
                <a:ea typeface="DejaVu Sans"/>
              </a:rPr>
              <a:t>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Kubernetes API version of the Object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1155CD"/>
                </a:solidFill>
                <a:latin typeface="Arial"/>
                <a:ea typeface="DejaVu Sans"/>
              </a:rPr>
              <a:t>kind: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Type of Kubernetes Object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1155CD"/>
                </a:solidFill>
                <a:latin typeface="Arial"/>
                <a:ea typeface="DejaVu Sans"/>
              </a:rPr>
              <a:t>metadata.name: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Unique name of the Object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 err="1">
                <a:solidFill>
                  <a:srgbClr val="1155CD"/>
                </a:solidFill>
                <a:latin typeface="Arial"/>
                <a:ea typeface="DejaVu Sans"/>
              </a:rPr>
              <a:t>metadata.namespace</a:t>
            </a:r>
            <a:r>
              <a:rPr lang="en-IN" sz="2400" b="0" strike="noStrike" spc="-1" dirty="0">
                <a:solidFill>
                  <a:srgbClr val="1155CD"/>
                </a:solidFill>
                <a:latin typeface="Arial"/>
                <a:ea typeface="DejaVu Sans"/>
              </a:rPr>
              <a:t>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Scoped environment name that the object belongs to (will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 default to current).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 err="1">
                <a:solidFill>
                  <a:srgbClr val="1155CD"/>
                </a:solidFill>
                <a:latin typeface="Arial"/>
                <a:ea typeface="DejaVu Sans"/>
              </a:rPr>
              <a:t>metadata.uid</a:t>
            </a:r>
            <a:r>
              <a:rPr lang="en-IN" sz="2400" b="0" strike="noStrike" spc="-1" dirty="0">
                <a:solidFill>
                  <a:srgbClr val="1155CD"/>
                </a:solidFill>
                <a:latin typeface="Arial"/>
                <a:ea typeface="DejaVu Sans"/>
              </a:rPr>
              <a:t>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(generated)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uid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for an object.</a:t>
            </a:r>
            <a:endParaRPr lang="en-IN" sz="2400" b="0" strike="noStrike" spc="-1" dirty="0">
              <a:latin typeface="Arial"/>
            </a:endParaRP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61DC3C58-C807-45D8-B4CE-7895F040E926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452" y="3631110"/>
            <a:ext cx="7572600" cy="24181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6808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Namespaces</a:t>
            </a: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5D7352F7-47E6-4AD7-9AB6-37BD12005E44}"/>
              </a:ext>
            </a:extLst>
          </p:cNvPr>
          <p:cNvSpPr/>
          <p:nvPr/>
        </p:nvSpPr>
        <p:spPr>
          <a:xfrm>
            <a:off x="609960" y="1332360"/>
            <a:ext cx="10972080" cy="209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Namespaces are a logical cluster or environment, and are the primary method of partitioning a cluster or scoping access.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5DAF4410-20BF-4EAF-A1CD-CF4214F97F10}"/>
              </a:ext>
            </a:extLst>
          </p:cNvPr>
          <p:cNvSpPr/>
          <p:nvPr/>
        </p:nvSpPr>
        <p:spPr>
          <a:xfrm>
            <a:off x="847920" y="3012672"/>
            <a:ext cx="3540240" cy="22824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Namespace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140" b="0" strike="noStrike" spc="-1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labels: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app: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MyBigWebApp</a:t>
            </a:r>
            <a:br/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1870" b="0" strike="noStrike" spc="-1">
              <a:latin typeface="Arial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1A0E19A3-DA09-4999-81D8-917B6BDEE6B9}"/>
              </a:ext>
            </a:extLst>
          </p:cNvPr>
          <p:cNvSpPr/>
          <p:nvPr/>
        </p:nvSpPr>
        <p:spPr>
          <a:xfrm>
            <a:off x="4835820" y="3003991"/>
            <a:ext cx="6298560" cy="22824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$ kubectl get ns --show-labels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NAME          STATUS    AGE       LABELS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default       Active    11h       &lt;none&gt;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kube-public   Active    11h       &lt;none&gt;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kube-system   Active    11h       &lt;none&gt;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prod          Active    6s        app=MyBigWebApp</a:t>
            </a:r>
            <a:endParaRPr lang="en-IN" sz="16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73085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Pod Container Attributes</a:t>
            </a:r>
          </a:p>
        </p:txBody>
      </p:sp>
      <p:sp>
        <p:nvSpPr>
          <p:cNvPr id="11" name="CustomShape 2">
            <a:extLst>
              <a:ext uri="{FF2B5EF4-FFF2-40B4-BE49-F238E27FC236}">
                <a16:creationId xmlns:a16="http://schemas.microsoft.com/office/drawing/2014/main" id="{7F1AD3A0-5493-4758-A6CD-1E204945C1CF}"/>
              </a:ext>
            </a:extLst>
          </p:cNvPr>
          <p:cNvSpPr/>
          <p:nvPr/>
        </p:nvSpPr>
        <p:spPr>
          <a:xfrm>
            <a:off x="586331" y="1241385"/>
            <a:ext cx="6030720" cy="49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28600" indent="-456480">
              <a:lnSpc>
                <a:spcPct val="90000"/>
              </a:lnSpc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name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- The name of the container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image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- The container image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ports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- array of ports to expose. Can be granted a friendly name and protocol may be specified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env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- array of environment variables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command</a:t>
            </a:r>
            <a:r>
              <a:rPr lang="en-IN" sz="2400" b="0" strike="noStrike" spc="-1">
                <a:solidFill>
                  <a:srgbClr val="000000"/>
                </a:solidFill>
                <a:latin typeface="Roboto Mono"/>
                <a:ea typeface="Roboto Mono"/>
              </a:rPr>
              <a:t> -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Entrypoint array (equiv to Docker </a:t>
            </a: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ENTRYPOINT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)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spcAft>
                <a:spcPts val="1332"/>
              </a:spcAft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args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 - Arguments to pass to the command (equiv to Docker </a:t>
            </a: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CMD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)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2" name="CustomShape 3">
            <a:extLst>
              <a:ext uri="{FF2B5EF4-FFF2-40B4-BE49-F238E27FC236}">
                <a16:creationId xmlns:a16="http://schemas.microsoft.com/office/drawing/2014/main" id="{C5DD7452-E0E3-42E0-914C-812E77A09B1E}"/>
              </a:ext>
            </a:extLst>
          </p:cNvPr>
          <p:cNvSpPr/>
          <p:nvPr/>
        </p:nvSpPr>
        <p:spPr>
          <a:xfrm>
            <a:off x="6617771" y="1241385"/>
            <a:ext cx="4940640" cy="49669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Roboto Mono"/>
                <a:ea typeface="Roboto Mono"/>
              </a:rPr>
              <a:t>Container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name: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image: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nginx:stable-alpine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ports: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- containerPort: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name: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http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protocol: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TCP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env: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- name: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MYVAR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value: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isAwesome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command: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[“/bin/sh”, “-c”]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args: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[“echo ${MYVAR}”]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21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63784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277256AF-C895-4CD1-8BA0-D6F87A31C2D3}"/>
              </a:ext>
            </a:extLst>
          </p:cNvPr>
          <p:cNvSpPr/>
          <p:nvPr/>
        </p:nvSpPr>
        <p:spPr>
          <a:xfrm>
            <a:off x="609480" y="998317"/>
            <a:ext cx="6638400" cy="49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28600" indent="-507240">
              <a:lnSpc>
                <a:spcPct val="90000"/>
              </a:lnSpc>
              <a:buClr>
                <a:srgbClr val="1155CC"/>
              </a:buClr>
              <a:buFont typeface="Arial"/>
              <a:buChar char="•"/>
            </a:pPr>
            <a:r>
              <a:rPr lang="en-IN" sz="28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replicas:</a:t>
            </a:r>
            <a:r>
              <a:rPr lang="en-IN" sz="2800" b="0" strike="noStrike" spc="-1">
                <a:solidFill>
                  <a:srgbClr val="000000"/>
                </a:solidFill>
                <a:latin typeface="Arial"/>
                <a:ea typeface="Roboto Mono"/>
              </a:rPr>
              <a:t> The desired number of instances of the Pod.</a:t>
            </a:r>
            <a:endParaRPr lang="en-IN" sz="2800" b="0" strike="noStrike" spc="-1">
              <a:latin typeface="Arial"/>
            </a:endParaRPr>
          </a:p>
          <a:p>
            <a:pPr marL="228600" indent="-507240">
              <a:lnSpc>
                <a:spcPct val="90000"/>
              </a:lnSpc>
              <a:spcBef>
                <a:spcPts val="1332"/>
              </a:spcBef>
              <a:spcAft>
                <a:spcPts val="1332"/>
              </a:spcAft>
              <a:buClr>
                <a:srgbClr val="1155CC"/>
              </a:buClr>
              <a:buFont typeface="Arial"/>
              <a:buChar char="•"/>
            </a:pPr>
            <a:r>
              <a:rPr lang="en-IN" sz="28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selector: </a:t>
            </a:r>
            <a:r>
              <a:rPr lang="en-IN" sz="2800" b="0" strike="noStrike" spc="-1">
                <a:solidFill>
                  <a:srgbClr val="444444"/>
                </a:solidFill>
                <a:latin typeface="Arial"/>
                <a:ea typeface="Roboto Mono"/>
              </a:rPr>
              <a:t>The label selector for the </a:t>
            </a:r>
            <a:r>
              <a:rPr lang="en-IN" sz="2800" b="1" strike="noStrike" spc="-1">
                <a:solidFill>
                  <a:srgbClr val="444444"/>
                </a:solidFill>
                <a:latin typeface="Arial"/>
                <a:ea typeface="Roboto Mono"/>
              </a:rPr>
              <a:t>ReplicaSet</a:t>
            </a:r>
            <a:r>
              <a:rPr lang="en-IN" sz="2800" b="0" strike="noStrike" spc="-1">
                <a:solidFill>
                  <a:srgbClr val="444444"/>
                </a:solidFill>
                <a:latin typeface="Arial"/>
                <a:ea typeface="Roboto Mono"/>
              </a:rPr>
              <a:t> will manage </a:t>
            </a:r>
            <a:r>
              <a:rPr lang="en-IN" sz="2800" b="1" strike="noStrike" spc="-1">
                <a:solidFill>
                  <a:srgbClr val="444444"/>
                </a:solidFill>
                <a:latin typeface="Arial"/>
                <a:ea typeface="Roboto Mono"/>
              </a:rPr>
              <a:t>ALL </a:t>
            </a:r>
            <a:r>
              <a:rPr lang="en-IN" sz="2800" b="0" strike="noStrike" spc="-1">
                <a:solidFill>
                  <a:srgbClr val="444444"/>
                </a:solidFill>
                <a:latin typeface="Arial"/>
                <a:ea typeface="Roboto Mono"/>
              </a:rPr>
              <a:t>Pod instances that it targets; whether it’s desired or not.</a:t>
            </a:r>
            <a:endParaRPr lang="en-IN" sz="2800" b="0" strike="noStrike" spc="-1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858C7F8F-C5F2-483E-A9B0-E97C36EDC0A7}"/>
              </a:ext>
            </a:extLst>
          </p:cNvPr>
          <p:cNvSpPr/>
          <p:nvPr/>
        </p:nvSpPr>
        <p:spPr>
          <a:xfrm>
            <a:off x="7691400" y="1115677"/>
            <a:ext cx="3890160" cy="484956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apps/v1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ReplicaSet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400" b="0" strike="noStrike" spc="-1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rs-example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replicas: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3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matchLabels: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app: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br/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env: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template: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r>
              <a:rPr lang="en-IN" sz="2400" b="0" strike="noStrike" spc="-1">
                <a:solidFill>
                  <a:srgbClr val="38761D"/>
                </a:solidFill>
                <a:latin typeface="Roboto Mono"/>
                <a:ea typeface="Roboto Mono"/>
              </a:rPr>
              <a:t>&lt;pod template&gt;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87333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7B0757FA-CA9B-4FB6-A2F8-909DB2C6FF79}"/>
              </a:ext>
            </a:extLst>
          </p:cNvPr>
          <p:cNvSpPr/>
          <p:nvPr/>
        </p:nvSpPr>
        <p:spPr>
          <a:xfrm>
            <a:off x="5112360" y="2425128"/>
            <a:ext cx="6469200" cy="343836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$ kubectl describe rs rs-example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Name:         rs-example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Namespace:    default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Selector:     app=nginx,env=prod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Labels:       app=nginx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          env=prod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Annotations:  &lt;none&gt;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Replicas:     3 current / 3 desired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Pods Status:  3 Running / 0 Waiting / 0 Succeeded / 0 Failed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Pod Template: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Labels:  app=nginx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       env=prod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Containers: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nginx: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Image:        nginx:stable-alpine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Port:         80/TCP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Environment:  &lt;none&gt;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Mounts:       &lt;none&gt;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Volumes:        &lt;none&gt;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Events: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Type    Reason            Age   From                   Message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----    ------            ----  ----                   -------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Normal  SuccessfulCreate  16s   replicaset-controller  Created pod: rs-example-mkll2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Normal  SuccessfulCreate  16s   replicaset-controller  Created pod: rs-example-b7bcg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Normal  SuccessfulCreate  16s   replicaset-controller  Created pod: rs-example-9l4dt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939" b="0" strike="noStrike" spc="-1">
              <a:latin typeface="Arial"/>
            </a:endParaRPr>
          </a:p>
        </p:txBody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6079110A-CC9F-48FD-B6B0-F5E2C45A9136}"/>
              </a:ext>
            </a:extLst>
          </p:cNvPr>
          <p:cNvSpPr/>
          <p:nvPr/>
        </p:nvSpPr>
        <p:spPr>
          <a:xfrm>
            <a:off x="609480" y="1190328"/>
            <a:ext cx="4386600" cy="46735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147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apps/v1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ReplicaSet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1470" b="0" strike="noStrike" spc="-1" dirty="0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rs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-example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replicas: 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3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r>
              <a:rPr lang="en-IN" sz="147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matchLabels</a:t>
            </a: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app: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br>
              <a:rPr dirty="0"/>
            </a:b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env: 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template: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metadata: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labels: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app: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env: 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spec: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containers: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- name: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image: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nginx:stable-alpine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ports: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- </a:t>
            </a:r>
            <a:r>
              <a:rPr lang="en-IN" sz="147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containerPort</a:t>
            </a: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1470" b="0" strike="noStrike" spc="-1" dirty="0">
              <a:latin typeface="Arial"/>
            </a:endParaRPr>
          </a:p>
        </p:txBody>
      </p:sp>
      <p:sp>
        <p:nvSpPr>
          <p:cNvPr id="9" name="CustomShape 4">
            <a:extLst>
              <a:ext uri="{FF2B5EF4-FFF2-40B4-BE49-F238E27FC236}">
                <a16:creationId xmlns:a16="http://schemas.microsoft.com/office/drawing/2014/main" id="{E5CDA1E0-A409-400A-BC80-326653C19032}"/>
              </a:ext>
            </a:extLst>
          </p:cNvPr>
          <p:cNvSpPr/>
          <p:nvPr/>
        </p:nvSpPr>
        <p:spPr>
          <a:xfrm>
            <a:off x="5112360" y="1190328"/>
            <a:ext cx="6469200" cy="11041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90000"/>
              </a:lnSpc>
            </a:pPr>
            <a:r>
              <a:rPr lang="en-IN" sz="134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$ kubectl get pods</a:t>
            </a:r>
            <a:endParaRPr lang="en-IN" sz="13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34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NAME               READY     STATUS    RESTARTS   AGE</a:t>
            </a:r>
            <a:endParaRPr lang="en-IN" sz="13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34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rs-example-9l4dt   1/1       Running   0          1h</a:t>
            </a:r>
            <a:endParaRPr lang="en-IN" sz="13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34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rs-example-b7bcg   1/1       Running   0          1h</a:t>
            </a:r>
            <a:endParaRPr lang="en-IN" sz="13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34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rs-example-mkll2   1/1       Running   0          1h</a:t>
            </a:r>
            <a:endParaRPr lang="en-IN" sz="13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26048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Deployment</a:t>
            </a: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A69142F6-901A-46BA-8CBD-61EB0910D052}"/>
              </a:ext>
            </a:extLst>
          </p:cNvPr>
          <p:cNvSpPr/>
          <p:nvPr/>
        </p:nvSpPr>
        <p:spPr>
          <a:xfrm>
            <a:off x="609480" y="928871"/>
            <a:ext cx="7409160" cy="49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28600" indent="-456480">
              <a:lnSpc>
                <a:spcPct val="90000"/>
              </a:lnSpc>
              <a:buClr>
                <a:srgbClr val="1155CC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revisionHistoryLimit: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The number of previous iterations of the Deployment to retain.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1155CC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strategy: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Describes the method of  updating the Pods based on the </a:t>
            </a: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type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. Valid options are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Recreate</a:t>
            </a:r>
            <a:r>
              <a:rPr lang="en-IN" sz="2400" b="0" strike="noStrike" spc="-1">
                <a:solidFill>
                  <a:srgbClr val="CC0000"/>
                </a:solidFill>
                <a:latin typeface="Arial"/>
                <a:ea typeface="Roboto Mono"/>
              </a:rPr>
              <a:t>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or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RollingUpdate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. </a:t>
            </a:r>
            <a:endParaRPr lang="en-IN" sz="2400" b="0" strike="noStrike" spc="-1">
              <a:latin typeface="Arial"/>
            </a:endParaRPr>
          </a:p>
          <a:p>
            <a:pPr marL="685800" lvl="1" indent="-456480">
              <a:lnSpc>
                <a:spcPct val="90000"/>
              </a:lnSpc>
              <a:spcBef>
                <a:spcPts val="1332"/>
              </a:spcBef>
              <a:buClr>
                <a:srgbClr val="CC0000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Recreate: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All existing Pods are killed before the new ones are created.</a:t>
            </a:r>
            <a:endParaRPr lang="en-IN" sz="2400" b="0" strike="noStrike" spc="-1">
              <a:latin typeface="Arial"/>
            </a:endParaRPr>
          </a:p>
          <a:p>
            <a:pPr marL="685800" lvl="1" indent="-456480">
              <a:lnSpc>
                <a:spcPct val="90000"/>
              </a:lnSpc>
              <a:spcBef>
                <a:spcPts val="1332"/>
              </a:spcBef>
              <a:spcAft>
                <a:spcPts val="1332"/>
              </a:spcAft>
              <a:buClr>
                <a:srgbClr val="CC0000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RollingUpdate: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Cycles through updating the Pods according to the parameters: </a:t>
            </a: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maxSurge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 and </a:t>
            </a: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maxUnavailable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.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5784A452-BA22-4857-904D-321425017F36}"/>
              </a:ext>
            </a:extLst>
          </p:cNvPr>
          <p:cNvSpPr/>
          <p:nvPr/>
        </p:nvSpPr>
        <p:spPr>
          <a:xfrm>
            <a:off x="8019720" y="1046231"/>
            <a:ext cx="3562200" cy="484956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apps/v1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Deployment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1600" b="0" strike="noStrike" spc="-1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deploy-example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replicas: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3</a:t>
            </a:r>
            <a:br/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  </a:t>
            </a: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revisionHistoryLimit: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 3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matchLabels: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app: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br/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env: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strategy: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type: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RollingUpdate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rollingUpdate: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maxSurge: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1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maxUnavailable: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0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template: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6AA84F"/>
                </a:solidFill>
                <a:latin typeface="Roboto Mono"/>
                <a:ea typeface="Roboto Mono"/>
              </a:rPr>
              <a:t>    </a:t>
            </a:r>
            <a:r>
              <a:rPr lang="en-IN" sz="1600" b="0" strike="noStrike" spc="-1">
                <a:solidFill>
                  <a:srgbClr val="38761D"/>
                </a:solidFill>
                <a:latin typeface="Roboto Mono"/>
                <a:ea typeface="Roboto Mono"/>
              </a:rPr>
              <a:t>&lt;pod template&gt;</a:t>
            </a:r>
            <a:endParaRPr lang="en-IN" sz="16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2539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Challenges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EB6CC5C3-9F7E-4F34-9631-2865C83225BD}"/>
              </a:ext>
            </a:extLst>
          </p:cNvPr>
          <p:cNvSpPr/>
          <p:nvPr/>
        </p:nvSpPr>
        <p:spPr>
          <a:xfrm>
            <a:off x="3689794" y="0"/>
            <a:ext cx="4979469" cy="6858000"/>
          </a:xfrm>
          <a:prstGeom prst="parallelogram">
            <a:avLst>
              <a:gd name="adj" fmla="val 57475"/>
            </a:avLst>
          </a:prstGeom>
          <a:solidFill>
            <a:schemeClr val="bg2">
              <a:lumMod val="50000"/>
              <a:lumOff val="50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D79A8F02-9583-4A19-92CC-E5413D97CB02}"/>
              </a:ext>
            </a:extLst>
          </p:cNvPr>
          <p:cNvSpPr/>
          <p:nvPr/>
        </p:nvSpPr>
        <p:spPr>
          <a:xfrm>
            <a:off x="381000" y="1059718"/>
            <a:ext cx="4716113" cy="1050859"/>
          </a:xfrm>
          <a:prstGeom prst="wedgeRoundRectCallout">
            <a:avLst>
              <a:gd name="adj1" fmla="val 56276"/>
              <a:gd name="adj2" fmla="val 39826"/>
              <a:gd name="adj3" fmla="val 16667"/>
            </a:avLst>
          </a:prstGeom>
          <a:solidFill>
            <a:srgbClr val="92D050">
              <a:alpha val="41000"/>
            </a:srgbClr>
          </a:solidFill>
          <a:ln w="1270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“Our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Opex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cost for maintaining Legacy applications is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35%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of Total Revenue”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EEA65544-512B-4F67-BB82-AC1498A88244}"/>
              </a:ext>
            </a:extLst>
          </p:cNvPr>
          <p:cNvSpPr/>
          <p:nvPr/>
        </p:nvSpPr>
        <p:spPr>
          <a:xfrm>
            <a:off x="381000" y="4117730"/>
            <a:ext cx="3803341" cy="1451555"/>
          </a:xfrm>
          <a:prstGeom prst="wedgeRoundRectCallout">
            <a:avLst>
              <a:gd name="adj1" fmla="val 58457"/>
              <a:gd name="adj2" fmla="val -17938"/>
              <a:gd name="adj3" fmla="val 16667"/>
            </a:avLst>
          </a:prstGeom>
          <a:solidFill>
            <a:srgbClr val="00B0F0">
              <a:alpha val="41000"/>
            </a:srgbClr>
          </a:solidFill>
          <a:ln w="1270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 have seen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11% customer attrition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due to lack of Multi Channel User Experience”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C028945E-F39B-4D9C-AA52-118B52648282}"/>
              </a:ext>
            </a:extLst>
          </p:cNvPr>
          <p:cNvSpPr/>
          <p:nvPr/>
        </p:nvSpPr>
        <p:spPr>
          <a:xfrm>
            <a:off x="8241127" y="1493306"/>
            <a:ext cx="3702172" cy="693239"/>
          </a:xfrm>
          <a:prstGeom prst="wedgeRoundRectCallout">
            <a:avLst>
              <a:gd name="adj1" fmla="val -54001"/>
              <a:gd name="adj2" fmla="val -43214"/>
              <a:gd name="adj3" fmla="val 16667"/>
            </a:avLst>
          </a:prstGeom>
          <a:solidFill>
            <a:srgbClr val="00B0F0">
              <a:alpha val="41000"/>
            </a:srgbClr>
          </a:solidFill>
          <a:ln w="1270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Our Go-To-Market timeline is around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 to 6 months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67EACE02-0732-4362-A223-45425FBD8BBE}"/>
              </a:ext>
            </a:extLst>
          </p:cNvPr>
          <p:cNvSpPr/>
          <p:nvPr/>
        </p:nvSpPr>
        <p:spPr>
          <a:xfrm>
            <a:off x="415758" y="2388376"/>
            <a:ext cx="3803341" cy="1451555"/>
          </a:xfrm>
          <a:prstGeom prst="wedgeRoundRectCallout">
            <a:avLst>
              <a:gd name="adj1" fmla="val 70822"/>
              <a:gd name="adj2" fmla="val 9060"/>
              <a:gd name="adj3" fmla="val 16667"/>
            </a:avLst>
          </a:prstGeom>
          <a:solidFill>
            <a:srgbClr val="FFC000">
              <a:alpha val="41000"/>
            </a:srgbClr>
          </a:solidFill>
          <a:ln w="1270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“There is a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61% increase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 mobile clientele footprint and applications are not able to handle that” 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9C832C84-2254-42D6-9DAC-128FC4F7C258}"/>
              </a:ext>
            </a:extLst>
          </p:cNvPr>
          <p:cNvSpPr/>
          <p:nvPr/>
        </p:nvSpPr>
        <p:spPr>
          <a:xfrm>
            <a:off x="7659609" y="2857987"/>
            <a:ext cx="4034337" cy="1648150"/>
          </a:xfrm>
          <a:prstGeom prst="wedgeRoundRectCallout">
            <a:avLst>
              <a:gd name="adj1" fmla="val -54001"/>
              <a:gd name="adj2" fmla="val -43214"/>
              <a:gd name="adj3" fmla="val 16667"/>
            </a:avLst>
          </a:prstGeom>
          <a:solidFill>
            <a:srgbClr val="00B050">
              <a:alpha val="41000"/>
            </a:srgbClr>
          </a:solidFill>
          <a:ln w="1270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 have invested in cloud, however we have over 500 legacy applications which is hitting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17% of bottom-line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due to higher TCO”	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F48A42-ACA6-4423-8EE6-51B04A6A628D}"/>
              </a:ext>
            </a:extLst>
          </p:cNvPr>
          <p:cNvSpPr txBox="1"/>
          <p:nvPr/>
        </p:nvSpPr>
        <p:spPr>
          <a:xfrm>
            <a:off x="7032490" y="5014317"/>
            <a:ext cx="491080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 see most customers grappling to modernize their existing applications and need help in migrating their apps to cloud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49936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Deployment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FA544E3-057E-47F5-9FE7-1CD0D8967DC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965313" y="774039"/>
            <a:ext cx="5734742" cy="569298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94375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Services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3D37FF95-EB96-46B0-B82D-871C25B4EBE9}"/>
              </a:ext>
            </a:extLst>
          </p:cNvPr>
          <p:cNvSpPr/>
          <p:nvPr/>
        </p:nvSpPr>
        <p:spPr>
          <a:xfrm>
            <a:off x="381360" y="121950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</a:rPr>
              <a:t>Unified method of accessing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 the exposed workloads of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   Pods. 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</a:rPr>
              <a:t>Durable resource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(unlike Pods) </a:t>
            </a:r>
            <a:endParaRPr lang="en-IN" sz="2400" b="0" strike="noStrike" spc="-1">
              <a:latin typeface="Arial"/>
            </a:endParaRPr>
          </a:p>
          <a:p>
            <a:pPr marL="685800" lvl="1" indent="-227880">
              <a:lnSpc>
                <a:spcPct val="100000"/>
              </a:lnSpc>
              <a:spcBef>
                <a:spcPts val="1332"/>
              </a:spcBef>
              <a:buClr>
                <a:srgbClr val="808080"/>
              </a:buClr>
              <a:buFont typeface="Arial"/>
              <a:buChar char="–"/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static cluster-unique IP</a:t>
            </a:r>
            <a:endParaRPr lang="en-IN" sz="2400" b="0" strike="noStrike" spc="-1">
              <a:latin typeface="Arial"/>
            </a:endParaRPr>
          </a:p>
          <a:p>
            <a:pPr marL="685800" lvl="1" indent="-227880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/>
              <a:buChar char="–"/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static namespaced DNS name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br/>
            <a:br/>
            <a:endParaRPr lang="en-IN" sz="2400" b="0" strike="noStrike" spc="-1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4EB686BB-CB48-4389-BBFD-47EE58E7D37D}"/>
              </a:ext>
            </a:extLst>
          </p:cNvPr>
          <p:cNvSpPr/>
          <p:nvPr/>
        </p:nvSpPr>
        <p:spPr>
          <a:xfrm>
            <a:off x="609960" y="4330260"/>
            <a:ext cx="109720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  <a:spcBef>
                <a:spcPts val="799"/>
              </a:spcBef>
            </a:pPr>
            <a:r>
              <a:rPr lang="en-IN" sz="2940" b="1" strike="noStrike" spc="-1">
                <a:solidFill>
                  <a:srgbClr val="CC4125"/>
                </a:solidFill>
                <a:latin typeface="Roboto Mono"/>
                <a:ea typeface="Roboto Mono"/>
              </a:rPr>
              <a:t>&lt;service name&gt;</a:t>
            </a:r>
            <a:r>
              <a:rPr lang="en-IN" sz="2940" b="1" strike="noStrike" spc="-1">
                <a:solidFill>
                  <a:srgbClr val="444444"/>
                </a:solidFill>
                <a:latin typeface="Roboto Mono"/>
                <a:ea typeface="Roboto Mono"/>
              </a:rPr>
              <a:t>.</a:t>
            </a:r>
            <a:r>
              <a:rPr lang="en-IN" sz="2940" b="1" strike="noStrike" spc="-1">
                <a:solidFill>
                  <a:srgbClr val="F6B26B"/>
                </a:solidFill>
                <a:latin typeface="Roboto Mono"/>
                <a:ea typeface="Roboto Mono"/>
              </a:rPr>
              <a:t>&lt;namespace&gt;</a:t>
            </a:r>
            <a:r>
              <a:rPr lang="en-IN" sz="2940" b="1" strike="noStrike" spc="-1">
                <a:solidFill>
                  <a:srgbClr val="444444"/>
                </a:solidFill>
                <a:latin typeface="Roboto Mono"/>
                <a:ea typeface="Roboto Mono"/>
              </a:rPr>
              <a:t>.svc.cluster.local</a:t>
            </a:r>
            <a:endParaRPr lang="en-IN" sz="29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96905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Services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632E6BB8-4C94-4136-A832-AD160873A1C2}"/>
              </a:ext>
            </a:extLst>
          </p:cNvPr>
          <p:cNvSpPr/>
          <p:nvPr/>
        </p:nvSpPr>
        <p:spPr>
          <a:xfrm>
            <a:off x="609960" y="1273140"/>
            <a:ext cx="11115436" cy="25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Target Pods using 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equality based selectors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Uses </a:t>
            </a: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kube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-proxy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to provide simple load-balancing.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  <a:spcAft>
                <a:spcPts val="1332"/>
              </a:spcAft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kube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-proxy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acts as a daemon that creates 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local entries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in the host’s iptables for every service. 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96042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Services Types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EF07C33B-8003-47D3-9D12-AF0E32B6BFA6}"/>
              </a:ext>
            </a:extLst>
          </p:cNvPr>
          <p:cNvSpPr/>
          <p:nvPr/>
        </p:nvSpPr>
        <p:spPr>
          <a:xfrm>
            <a:off x="381360" y="1044615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There are 4 major service types:</a:t>
            </a:r>
            <a:endParaRPr lang="en-IN" sz="2400" b="0" strike="noStrike" spc="-1" dirty="0">
              <a:latin typeface="Arial"/>
            </a:endParaRPr>
          </a:p>
          <a:p>
            <a:pPr marL="228600" indent="-227880">
              <a:lnSpc>
                <a:spcPct val="150000"/>
              </a:lnSpc>
              <a:spcBef>
                <a:spcPts val="1599"/>
              </a:spcBef>
              <a:buClr>
                <a:srgbClr val="808080"/>
              </a:buClr>
              <a:buFont typeface="Arial"/>
              <a:buChar char="•"/>
            </a:pP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ClusterIP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(default)</a:t>
            </a:r>
            <a:endParaRPr lang="en-IN" sz="2400" b="0" strike="noStrike" spc="-1" dirty="0">
              <a:latin typeface="Arial"/>
            </a:endParaRPr>
          </a:p>
          <a:p>
            <a:pPr marL="228600" indent="-227880">
              <a:lnSpc>
                <a:spcPct val="15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NodePort</a:t>
            </a:r>
            <a:endParaRPr lang="en-IN" sz="2400" b="0" strike="noStrike" spc="-1" dirty="0">
              <a:latin typeface="Arial"/>
            </a:endParaRPr>
          </a:p>
          <a:p>
            <a:pPr marL="228600" indent="-227880">
              <a:lnSpc>
                <a:spcPct val="15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LoadBalancer</a:t>
            </a:r>
            <a:endParaRPr lang="en-IN" sz="2400" b="0" strike="noStrike" spc="-1" dirty="0">
              <a:latin typeface="Arial"/>
            </a:endParaRPr>
          </a:p>
          <a:p>
            <a:pPr marL="228600" indent="-227880">
              <a:lnSpc>
                <a:spcPct val="15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ExternalName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37480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ClusterIP</a:t>
            </a:r>
            <a:r>
              <a:rPr lang="en-IN" dirty="0"/>
              <a:t> Services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161A3F2C-5DB3-416D-B747-D1FBD27AD04E}"/>
              </a:ext>
            </a:extLst>
          </p:cNvPr>
          <p:cNvSpPr/>
          <p:nvPr/>
        </p:nvSpPr>
        <p:spPr>
          <a:xfrm>
            <a:off x="295396" y="1090565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ClusterIP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services exposes a service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on a strictly cluster internal virtual IP.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A925AB16-D219-4F34-A035-3923C0AFB51D}"/>
              </a:ext>
            </a:extLst>
          </p:cNvPr>
          <p:cNvSpPr/>
          <p:nvPr/>
        </p:nvSpPr>
        <p:spPr>
          <a:xfrm>
            <a:off x="6820013" y="1348435"/>
            <a:ext cx="4341240" cy="48492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Ctr="1"/>
          <a:lstStyle/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Service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140" b="0" strike="noStrike" spc="-1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example-prod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app: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env: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ports: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- protocol: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TCP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targetPort: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endParaRPr lang="en-IN" sz="21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85284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ClusterIP</a:t>
            </a:r>
            <a:r>
              <a:rPr lang="en-IN" dirty="0"/>
              <a:t> Services</a:t>
            </a:r>
          </a:p>
        </p:txBody>
      </p:sp>
      <p:pic>
        <p:nvPicPr>
          <p:cNvPr id="7" name="Google Shape;629;p91">
            <a:extLst>
              <a:ext uri="{FF2B5EF4-FFF2-40B4-BE49-F238E27FC236}">
                <a16:creationId xmlns:a16="http://schemas.microsoft.com/office/drawing/2014/main" id="{43006FCA-95A5-4921-BAFF-BD31F6957B6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163010" y="1134595"/>
            <a:ext cx="5302800" cy="4940640"/>
          </a:xfrm>
          <a:prstGeom prst="rect">
            <a:avLst/>
          </a:prstGeom>
          <a:ln>
            <a:noFill/>
          </a:ln>
        </p:spPr>
      </p:pic>
      <p:sp>
        <p:nvSpPr>
          <p:cNvPr id="8" name="CustomShape 2">
            <a:extLst>
              <a:ext uri="{FF2B5EF4-FFF2-40B4-BE49-F238E27FC236}">
                <a16:creationId xmlns:a16="http://schemas.microsoft.com/office/drawing/2014/main" id="{2E115841-44E7-453A-B318-4C8313BEFD67}"/>
              </a:ext>
            </a:extLst>
          </p:cNvPr>
          <p:cNvSpPr/>
          <p:nvPr/>
        </p:nvSpPr>
        <p:spPr>
          <a:xfrm>
            <a:off x="848330" y="1473715"/>
            <a:ext cx="4414320" cy="2318760"/>
          </a:xfrm>
          <a:prstGeom prst="rect">
            <a:avLst/>
          </a:prstGeom>
          <a:noFill/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Name:         example-prod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Selector:     app=nginx,env=prod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Type:         ClusterIP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IP:           10.96.28.176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Port:         &lt;unset&gt;  80/TCP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TargetPort:   80/TCP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Endpoints:    10.255.16.3:80,</a:t>
            </a:r>
            <a:br/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          10.255.16.4:80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600" b="0" strike="noStrike" spc="-1">
              <a:latin typeface="Arial"/>
            </a:endParaRPr>
          </a:p>
        </p:txBody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602090DA-47C1-40F0-AA34-026CFB62DEDA}"/>
              </a:ext>
            </a:extLst>
          </p:cNvPr>
          <p:cNvSpPr/>
          <p:nvPr/>
        </p:nvSpPr>
        <p:spPr>
          <a:xfrm flipH="1">
            <a:off x="6719570" y="2808235"/>
            <a:ext cx="1850040" cy="2364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  <a:tailEnd type="stealth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8684397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NodePort</a:t>
            </a:r>
            <a:r>
              <a:rPr lang="en-IN" dirty="0"/>
              <a:t> Services</a:t>
            </a: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9B7646E5-CF03-4D52-B3C9-99EB3C08C9D5}"/>
              </a:ext>
            </a:extLst>
          </p:cNvPr>
          <p:cNvSpPr/>
          <p:nvPr/>
        </p:nvSpPr>
        <p:spPr>
          <a:xfrm>
            <a:off x="295396" y="1136023"/>
            <a:ext cx="835596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NodePort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services extend the </a:t>
            </a: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ClusterIP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service.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Exposes a port on every node’s IP.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  <a:spcAft>
                <a:spcPts val="1332"/>
              </a:spcAft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Port can either be statically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defined,or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dynamically taken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from a range between 30000-32767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A849FE70-F620-4D6A-AF5E-0AE4FABDE9C3}"/>
              </a:ext>
            </a:extLst>
          </p:cNvPr>
          <p:cNvSpPr/>
          <p:nvPr/>
        </p:nvSpPr>
        <p:spPr>
          <a:xfrm>
            <a:off x="8324043" y="1136023"/>
            <a:ext cx="3038760" cy="48492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Ctr="1"/>
          <a:lstStyle/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Service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140" b="0" strike="noStrike" spc="-1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example-prod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type: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NodePort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app: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env: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ports: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- nodePort: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32410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protocol: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TCP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targetPort: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endParaRPr lang="en-IN" sz="21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51149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NodePort</a:t>
            </a:r>
            <a:r>
              <a:rPr lang="en-IN" dirty="0"/>
              <a:t> Services</a:t>
            </a:r>
          </a:p>
        </p:txBody>
      </p:sp>
      <p:pic>
        <p:nvPicPr>
          <p:cNvPr id="5" name="Google Shape;645;p93">
            <a:extLst>
              <a:ext uri="{FF2B5EF4-FFF2-40B4-BE49-F238E27FC236}">
                <a16:creationId xmlns:a16="http://schemas.microsoft.com/office/drawing/2014/main" id="{77F50AF6-BCB5-4AE4-9B70-A0DD9DF5E0D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172880" y="984240"/>
            <a:ext cx="6708960" cy="5695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56573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LoadBalancer</a:t>
            </a:r>
            <a:r>
              <a:rPr lang="en-IN" dirty="0"/>
              <a:t> Services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89FB9111-36ED-4772-8DDD-D7DD7AC30E9B}"/>
              </a:ext>
            </a:extLst>
          </p:cNvPr>
          <p:cNvSpPr/>
          <p:nvPr/>
        </p:nvSpPr>
        <p:spPr>
          <a:xfrm>
            <a:off x="542925" y="1114063"/>
            <a:ext cx="11429280" cy="44190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21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Service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140" b="0" strike="noStrike" spc="-1" dirty="0">
                <a:solidFill>
                  <a:srgbClr val="000000"/>
                </a:solidFill>
                <a:latin typeface="Roboto Mono"/>
                <a:ea typeface="Roboto Mono"/>
              </a:rPr>
              <a:t>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example-prod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type: </a:t>
            </a:r>
            <a:r>
              <a:rPr lang="en-IN" sz="214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LoadBalancer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app: </a:t>
            </a:r>
            <a:r>
              <a:rPr lang="en-IN" sz="214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env: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ports: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protocol: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TCP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port: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r>
              <a:rPr lang="en-IN" sz="21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targetPort</a:t>
            </a: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endParaRPr lang="en-IN" sz="214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1999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LoadBalancer</a:t>
            </a:r>
            <a:r>
              <a:rPr lang="en-IN" dirty="0"/>
              <a:t> Services</a:t>
            </a:r>
          </a:p>
        </p:txBody>
      </p:sp>
      <p:pic>
        <p:nvPicPr>
          <p:cNvPr id="5" name="Google Shape;659;p95">
            <a:extLst>
              <a:ext uri="{FF2B5EF4-FFF2-40B4-BE49-F238E27FC236}">
                <a16:creationId xmlns:a16="http://schemas.microsoft.com/office/drawing/2014/main" id="{60A60FB4-0B91-4EAE-BB7D-14BE4279621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96724" y="883442"/>
            <a:ext cx="7932240" cy="57175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2977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01"/>
          </a:xfrm>
        </p:spPr>
        <p:txBody>
          <a:bodyPr/>
          <a:lstStyle/>
          <a:p>
            <a:r>
              <a:rPr lang="en-US" dirty="0"/>
              <a:t>Organizational Challenges</a:t>
            </a:r>
          </a:p>
        </p:txBody>
      </p:sp>
      <p:pic>
        <p:nvPicPr>
          <p:cNvPr id="6" name="Picture 32">
            <a:extLst>
              <a:ext uri="{FF2B5EF4-FFF2-40B4-BE49-F238E27FC236}">
                <a16:creationId xmlns:a16="http://schemas.microsoft.com/office/drawing/2014/main" id="{45FA99FA-232A-4D72-B780-5852FCE8F9F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50200" y="1174680"/>
            <a:ext cx="4203720" cy="4742280"/>
          </a:xfrm>
          <a:prstGeom prst="rect">
            <a:avLst/>
          </a:prstGeom>
          <a:ln>
            <a:noFill/>
          </a:ln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09B988D1-A9B2-407E-BD93-35651544A6B3}"/>
              </a:ext>
            </a:extLst>
          </p:cNvPr>
          <p:cNvSpPr/>
          <p:nvPr/>
        </p:nvSpPr>
        <p:spPr>
          <a:xfrm>
            <a:off x="4611960" y="3034440"/>
            <a:ext cx="4063320" cy="99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  <a:spcAft>
                <a:spcPts val="400"/>
              </a:spcAft>
            </a:pPr>
            <a:r>
              <a:rPr lang="en-IN" sz="1870" b="1" strike="noStrike" spc="-1">
                <a:solidFill>
                  <a:srgbClr val="0076CE"/>
                </a:solidFill>
                <a:latin typeface="Arial"/>
                <a:ea typeface="DejaVu Sans"/>
              </a:rPr>
              <a:t>Not my problem</a:t>
            </a:r>
            <a:endParaRPr lang="en-IN" sz="187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400"/>
              </a:spcAft>
            </a:pPr>
            <a:r>
              <a:rPr lang="en-IN" sz="1870" b="0" strike="noStrike" spc="-1">
                <a:solidFill>
                  <a:srgbClr val="0076CE"/>
                </a:solidFill>
                <a:latin typeface="Arial"/>
                <a:ea typeface="DejaVu Sans"/>
              </a:rPr>
              <a:t>Separate tools, varied incentives, opaque process</a:t>
            </a:r>
            <a:endParaRPr lang="en-IN" sz="1870" b="0" strike="noStrike" spc="-1">
              <a:latin typeface="Arial"/>
            </a:endParaRPr>
          </a:p>
        </p:txBody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C7AA21AC-6727-48B7-B448-C20576E90254}"/>
              </a:ext>
            </a:extLst>
          </p:cNvPr>
          <p:cNvSpPr/>
          <p:nvPr/>
        </p:nvSpPr>
        <p:spPr>
          <a:xfrm>
            <a:off x="8416080" y="3034440"/>
            <a:ext cx="3775320" cy="99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  <a:spcAft>
                <a:spcPts val="400"/>
              </a:spcAft>
            </a:pPr>
            <a:r>
              <a:rPr lang="en-IN" sz="1870" b="1" strike="noStrike" spc="-1">
                <a:solidFill>
                  <a:srgbClr val="0076CE"/>
                </a:solidFill>
                <a:latin typeface="Arial"/>
                <a:ea typeface="DejaVu Sans"/>
              </a:rPr>
              <a:t>Shared responsibility</a:t>
            </a:r>
            <a:endParaRPr lang="en-IN" sz="187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400"/>
              </a:spcAft>
            </a:pPr>
            <a:r>
              <a:rPr lang="en-IN" sz="1870" b="0" strike="noStrike" spc="-1">
                <a:solidFill>
                  <a:srgbClr val="0076CE"/>
                </a:solidFill>
                <a:latin typeface="Arial"/>
                <a:ea typeface="DejaVu Sans"/>
              </a:rPr>
              <a:t>Common incentives, tools, process and culture</a:t>
            </a:r>
            <a:endParaRPr lang="en-IN" sz="1870" b="0" strike="noStrike" spc="-1">
              <a:latin typeface="Arial"/>
            </a:endParaRPr>
          </a:p>
        </p:txBody>
      </p:sp>
      <p:pic>
        <p:nvPicPr>
          <p:cNvPr id="9" name="Picture 44">
            <a:extLst>
              <a:ext uri="{FF2B5EF4-FFF2-40B4-BE49-F238E27FC236}">
                <a16:creationId xmlns:a16="http://schemas.microsoft.com/office/drawing/2014/main" id="{1B43A837-910C-464F-8145-F5358F0E65B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500440" y="1426680"/>
            <a:ext cx="1969200" cy="1374120"/>
          </a:xfrm>
          <a:prstGeom prst="rect">
            <a:avLst/>
          </a:prstGeom>
          <a:ln>
            <a:noFill/>
          </a:ln>
        </p:spPr>
      </p:pic>
      <p:sp>
        <p:nvSpPr>
          <p:cNvPr id="13" name="Line 4">
            <a:extLst>
              <a:ext uri="{FF2B5EF4-FFF2-40B4-BE49-F238E27FC236}">
                <a16:creationId xmlns:a16="http://schemas.microsoft.com/office/drawing/2014/main" id="{8A96D554-B8F8-493B-9983-3FFF2AB2E2D7}"/>
              </a:ext>
            </a:extLst>
          </p:cNvPr>
          <p:cNvSpPr/>
          <p:nvPr/>
        </p:nvSpPr>
        <p:spPr>
          <a:xfrm>
            <a:off x="8649720" y="1312560"/>
            <a:ext cx="360" cy="3001680"/>
          </a:xfrm>
          <a:prstGeom prst="line">
            <a:avLst/>
          </a:prstGeom>
          <a:ln w="25560">
            <a:solidFill>
              <a:schemeClr val="accent2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92CC19CA-9158-47BC-8FEE-4AA680B73772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343800" y="1759320"/>
            <a:ext cx="1919520" cy="941760"/>
          </a:xfrm>
          <a:prstGeom prst="rect">
            <a:avLst/>
          </a:prstGeom>
          <a:ln>
            <a:noFill/>
          </a:ln>
        </p:spPr>
      </p:pic>
      <p:sp>
        <p:nvSpPr>
          <p:cNvPr id="15" name="CustomShape 5">
            <a:extLst>
              <a:ext uri="{FF2B5EF4-FFF2-40B4-BE49-F238E27FC236}">
                <a16:creationId xmlns:a16="http://schemas.microsoft.com/office/drawing/2014/main" id="{6AD976EE-9C2B-4BB4-A461-ECABE4D709D4}"/>
              </a:ext>
            </a:extLst>
          </p:cNvPr>
          <p:cNvSpPr/>
          <p:nvPr/>
        </p:nvSpPr>
        <p:spPr>
          <a:xfrm>
            <a:off x="5500440" y="4937400"/>
            <a:ext cx="2467440" cy="48672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Wingdings" charset="2"/>
              <a:buChar char=""/>
            </a:pPr>
            <a:r>
              <a:rPr lang="en-IN" sz="1600" b="1" strike="noStrike" spc="-1">
                <a:solidFill>
                  <a:srgbClr val="444444"/>
                </a:solidFill>
                <a:latin typeface="Arial"/>
                <a:ea typeface="DejaVu Sans"/>
              </a:rPr>
              <a:t>Regularly ships quality software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6" name="CustomShape 6">
            <a:extLst>
              <a:ext uri="{FF2B5EF4-FFF2-40B4-BE49-F238E27FC236}">
                <a16:creationId xmlns:a16="http://schemas.microsoft.com/office/drawing/2014/main" id="{26403C2B-E0A7-44B7-BED3-4DA38CF83CFC}"/>
              </a:ext>
            </a:extLst>
          </p:cNvPr>
          <p:cNvSpPr/>
          <p:nvPr/>
        </p:nvSpPr>
        <p:spPr>
          <a:xfrm>
            <a:off x="8676000" y="5879520"/>
            <a:ext cx="2807280" cy="24336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Wingdings" charset="2"/>
              <a:buChar char=""/>
            </a:pPr>
            <a:r>
              <a:rPr lang="en-IN" sz="1600" b="1" strike="noStrike" spc="-1">
                <a:solidFill>
                  <a:srgbClr val="444444"/>
                </a:solidFill>
                <a:latin typeface="Arial"/>
                <a:ea typeface="DejaVu Sans"/>
              </a:rPr>
              <a:t>Avoids friction and delay 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7" name="CustomShape 7">
            <a:extLst>
              <a:ext uri="{FF2B5EF4-FFF2-40B4-BE49-F238E27FC236}">
                <a16:creationId xmlns:a16="http://schemas.microsoft.com/office/drawing/2014/main" id="{36A4281A-83E9-4584-8084-7B68D91EF539}"/>
              </a:ext>
            </a:extLst>
          </p:cNvPr>
          <p:cNvSpPr/>
          <p:nvPr/>
        </p:nvSpPr>
        <p:spPr>
          <a:xfrm>
            <a:off x="5500440" y="5846400"/>
            <a:ext cx="2640960" cy="48672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Wingdings" charset="2"/>
              <a:buChar char=""/>
            </a:pPr>
            <a:r>
              <a:rPr lang="en-IN" sz="1600" b="1" strike="noStrike" spc="-1">
                <a:solidFill>
                  <a:srgbClr val="444444"/>
                </a:solidFill>
                <a:latin typeface="Arial"/>
                <a:ea typeface="DejaVu Sans"/>
              </a:rPr>
              <a:t>Collaborates between multiple teams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8" name="CustomShape 8">
            <a:extLst>
              <a:ext uri="{FF2B5EF4-FFF2-40B4-BE49-F238E27FC236}">
                <a16:creationId xmlns:a16="http://schemas.microsoft.com/office/drawing/2014/main" id="{1B6880BC-1DC9-444D-87E7-6A00C176EC2B}"/>
              </a:ext>
            </a:extLst>
          </p:cNvPr>
          <p:cNvSpPr/>
          <p:nvPr/>
        </p:nvSpPr>
        <p:spPr>
          <a:xfrm>
            <a:off x="8649720" y="4940280"/>
            <a:ext cx="2931840" cy="48672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Wingdings" charset="2"/>
              <a:buChar char=""/>
            </a:pPr>
            <a:r>
              <a:rPr lang="en-IN" sz="1600" b="1" strike="noStrike" spc="-1">
                <a:solidFill>
                  <a:srgbClr val="444444"/>
                </a:solidFill>
                <a:latin typeface="Arial"/>
                <a:ea typeface="DejaVu Sans"/>
              </a:rPr>
              <a:t>Moving ahead with lean and agile development</a:t>
            </a:r>
            <a:endParaRPr lang="en-IN" sz="16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81663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ExternalName</a:t>
            </a:r>
            <a:r>
              <a:rPr lang="en-IN" dirty="0"/>
              <a:t> Services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60239765-1E8A-4534-8837-924FD60D1CC5}"/>
              </a:ext>
            </a:extLst>
          </p:cNvPr>
          <p:cNvSpPr/>
          <p:nvPr/>
        </p:nvSpPr>
        <p:spPr>
          <a:xfrm>
            <a:off x="1076040" y="1269000"/>
            <a:ext cx="4005720" cy="44190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Service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140" b="0" strike="noStrike" spc="-1">
                <a:solidFill>
                  <a:srgbClr val="000000"/>
                </a:solidFill>
                <a:latin typeface="Roboto Mono"/>
                <a:ea typeface="Roboto Mono"/>
              </a:rPr>
              <a:t>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example-prod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type: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ExternalName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externalName: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example.com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140" b="0" strike="noStrike" spc="-1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B6ECE6F9-16AA-44FE-9FF8-BE81A176D446}"/>
              </a:ext>
            </a:extLst>
          </p:cNvPr>
          <p:cNvSpPr/>
          <p:nvPr/>
        </p:nvSpPr>
        <p:spPr>
          <a:xfrm>
            <a:off x="4861841" y="1269000"/>
            <a:ext cx="6645600" cy="277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Ctr="1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1" strike="noStrike" spc="-1" dirty="0" err="1">
                <a:solidFill>
                  <a:srgbClr val="444444"/>
                </a:solidFill>
                <a:latin typeface="Arial"/>
              </a:rPr>
              <a:t>ExternalName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 is used to reference</a:t>
            </a:r>
            <a:br>
              <a:rPr dirty="0"/>
            </a:b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   endpoints </a:t>
            </a:r>
            <a:r>
              <a:rPr lang="en-IN" sz="2400" b="1" strike="noStrike" spc="-1" dirty="0">
                <a:solidFill>
                  <a:srgbClr val="444444"/>
                </a:solidFill>
                <a:latin typeface="Arial"/>
              </a:rPr>
              <a:t>OUTSIDE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  the cluster.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332"/>
              </a:spcBef>
              <a:spcAft>
                <a:spcPts val="1332"/>
              </a:spcAft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Creates an internal </a:t>
            </a:r>
            <a:r>
              <a:rPr lang="en-IN" sz="2400" b="1" strike="noStrike" spc="-1" dirty="0">
                <a:solidFill>
                  <a:srgbClr val="444444"/>
                </a:solidFill>
                <a:latin typeface="Arial"/>
              </a:rPr>
              <a:t>CNAME </a:t>
            </a:r>
            <a:br>
              <a:rPr dirty="0"/>
            </a:br>
            <a:r>
              <a:rPr lang="en-IN" sz="2400" b="1" strike="noStrike" spc="-1" dirty="0">
                <a:solidFill>
                  <a:srgbClr val="444444"/>
                </a:solidFill>
                <a:latin typeface="Arial"/>
              </a:rPr>
              <a:t>  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DNS entry that aliases </a:t>
            </a:r>
            <a:br>
              <a:rPr dirty="0"/>
            </a:b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   another.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98698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Ingress – Name Based Routing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FE114EF0-ADD3-4B1C-8DA8-2633131C2339}"/>
              </a:ext>
            </a:extLst>
          </p:cNvPr>
          <p:cNvSpPr/>
          <p:nvPr/>
        </p:nvSpPr>
        <p:spPr>
          <a:xfrm>
            <a:off x="519776" y="1004400"/>
            <a:ext cx="10302553" cy="48492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extensions/v1beta1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kind: Ingress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name: name-virtual-host-ingress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rules: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- host: first.bar.com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http: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paths: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- backend: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serviceName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service1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servicePort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80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- host: second.foo.com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http: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paths: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- backend: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serviceName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service2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servicePort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80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- http: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paths: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- backend: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serviceName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service3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servicePort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80</a:t>
            </a:r>
            <a:endParaRPr lang="en-IN" sz="134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81851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Ingress – Path Based Routing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F5B15D61-D267-4D68-9FC4-FBABD77E46C8}"/>
              </a:ext>
            </a:extLst>
          </p:cNvPr>
          <p:cNvSpPr/>
          <p:nvPr/>
        </p:nvSpPr>
        <p:spPr>
          <a:xfrm>
            <a:off x="3367768" y="1219500"/>
            <a:ext cx="3397680" cy="44190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extensions/v1beta1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kind: Ingress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name: simple-fanout-example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rules: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- host: foo.bar.com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http: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paths: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- path: /foo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backend: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serviceName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service1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servicePort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4200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- path: /bar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backend: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serviceName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service2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servicePort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8080</a:t>
            </a:r>
            <a:endParaRPr lang="en-IN" sz="134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10293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6197" y="2530234"/>
            <a:ext cx="10719120" cy="1218795"/>
          </a:xfrm>
        </p:spPr>
        <p:txBody>
          <a:bodyPr/>
          <a:lstStyle/>
          <a:p>
            <a:r>
              <a:rPr lang="en-US" sz="4400" dirty="0"/>
              <a:t>Lab 3: Deploying Spring Boot Application on K8s</a:t>
            </a:r>
          </a:p>
        </p:txBody>
      </p:sp>
    </p:spTree>
    <p:extLst>
      <p:ext uri="{BB962C8B-B14F-4D97-AF65-F5344CB8AC3E}">
        <p14:creationId xmlns:p14="http://schemas.microsoft.com/office/powerpoint/2010/main" val="28813038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Externalizing Application Configuration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CB03ECBC-29B3-4F3B-809B-D6FC18385E59}"/>
              </a:ext>
            </a:extLst>
          </p:cNvPr>
          <p:cNvSpPr/>
          <p:nvPr/>
        </p:nvSpPr>
        <p:spPr>
          <a:xfrm>
            <a:off x="374400" y="1600200"/>
            <a:ext cx="11520720" cy="303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Kubernetes has an integrated pattern for decoupling configuration from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 application or container.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This pattern makes use of two Kubernetes components: </a:t>
            </a: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ConfigMaps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and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 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Secrets.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18795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ConfigMap</a:t>
            </a:r>
            <a:endParaRPr lang="en-IN" dirty="0"/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1B386B31-8A94-47D3-82FC-A955A7B955F6}"/>
              </a:ext>
            </a:extLst>
          </p:cNvPr>
          <p:cNvSpPr/>
          <p:nvPr/>
        </p:nvSpPr>
        <p:spPr>
          <a:xfrm>
            <a:off x="524356" y="1299258"/>
            <a:ext cx="11342524" cy="49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spc="-1" dirty="0">
                <a:solidFill>
                  <a:srgbClr val="000000"/>
                </a:solidFill>
                <a:ea typeface="DejaVu Sans"/>
              </a:rPr>
              <a:t>● </a:t>
            </a:r>
            <a:r>
              <a:rPr lang="en-IN" sz="2400" spc="-1" dirty="0">
                <a:solidFill>
                  <a:srgbClr val="444444"/>
                </a:solidFill>
                <a:ea typeface="DejaVu Sans"/>
              </a:rPr>
              <a:t>Provides a way to inject configuration data into a container .</a:t>
            </a:r>
            <a:endParaRPr lang="en-IN" sz="2400" spc="-1" dirty="0"/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Externalized data stored within </a:t>
            </a:r>
            <a:r>
              <a:rPr lang="en-IN" sz="2400" b="0" strike="noStrike" spc="-1" dirty="0" err="1">
                <a:solidFill>
                  <a:srgbClr val="444444"/>
                </a:solidFill>
                <a:latin typeface="Arial"/>
                <a:ea typeface="DejaVu Sans"/>
              </a:rPr>
              <a:t>kubernetes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spc="-1" dirty="0">
                <a:solidFill>
                  <a:srgbClr val="000000"/>
                </a:solidFill>
                <a:ea typeface="DejaVu Sans"/>
              </a:rPr>
              <a:t>● </a:t>
            </a:r>
            <a:r>
              <a:rPr lang="en-IN" sz="2400" spc="-1" dirty="0">
                <a:solidFill>
                  <a:srgbClr val="444444"/>
                </a:solidFill>
                <a:ea typeface="DejaVu Sans"/>
              </a:rPr>
              <a:t>Can store entire files or provide key/value pairs</a:t>
            </a: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Can be referenced through several different means:</a:t>
            </a:r>
            <a:endParaRPr lang="en-IN" sz="2400" b="0" strike="noStrike" spc="-1" dirty="0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1332"/>
              </a:spcBef>
              <a:buClr>
                <a:srgbClr val="444444"/>
              </a:buClr>
              <a:buFont typeface="Arial"/>
              <a:buChar char="•"/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environment variable</a:t>
            </a:r>
            <a:endParaRPr lang="en-IN" sz="2400" b="0" strike="noStrike" spc="-1" dirty="0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1332"/>
              </a:spcBef>
              <a:buClr>
                <a:srgbClr val="444444"/>
              </a:buClr>
              <a:buFont typeface="Arial"/>
              <a:buChar char="•"/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a command line argument (via env var)</a:t>
            </a:r>
            <a:endParaRPr lang="en-IN" sz="2400" b="0" strike="noStrike" spc="-1" dirty="0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1332"/>
              </a:spcBef>
              <a:buClr>
                <a:srgbClr val="444444"/>
              </a:buClr>
              <a:buFont typeface="Arial"/>
              <a:buChar char="•"/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injected as a file into a volume mount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Can be created from a manifest, literals, </a:t>
            </a: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  directories, or files directly.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332"/>
              </a:spcBef>
            </a:pPr>
            <a:endParaRPr lang="en-IN" sz="2400" b="0" strike="noStrike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ECD25F-1238-43F4-AC60-A66057EE5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780" y="3244238"/>
            <a:ext cx="4391100" cy="194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43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Defining values in a </a:t>
            </a:r>
            <a:r>
              <a:rPr lang="en-IN" dirty="0" err="1"/>
              <a:t>ConfigMap</a:t>
            </a:r>
            <a:r>
              <a:rPr lang="en-IN" dirty="0"/>
              <a:t> manifest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1E85FCF6-2524-4C59-A3AE-DCE6A2375CC8}"/>
              </a:ext>
            </a:extLst>
          </p:cNvPr>
          <p:cNvSpPr/>
          <p:nvPr/>
        </p:nvSpPr>
        <p:spPr>
          <a:xfrm>
            <a:off x="295396" y="1737900"/>
            <a:ext cx="5586480" cy="121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data: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Roboto Mono"/>
              </a:rPr>
              <a:t>Contains key-value pairs of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  <a:ea typeface="Roboto Mono"/>
              </a:rPr>
              <a:t>ConfigMap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Roboto Mono"/>
              </a:rPr>
              <a:t> contents.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E1562AE9-A577-4C94-9BDB-345B1B41FA63}"/>
              </a:ext>
            </a:extLst>
          </p:cNvPr>
          <p:cNvSpPr/>
          <p:nvPr/>
        </p:nvSpPr>
        <p:spPr>
          <a:xfrm>
            <a:off x="6203356" y="945540"/>
            <a:ext cx="5325120" cy="49669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240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40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ConfigMap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name: </a:t>
            </a: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manifest-example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data: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state: </a:t>
            </a: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Michigan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city: </a:t>
            </a: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Ann Arbor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content: </a:t>
            </a: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|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    Look at this,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    its multiline!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endParaRPr lang="en-IN" sz="2400" b="0" strike="noStrike" spc="-1" dirty="0"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50E157-B228-4E51-8A0B-B077022391B6}"/>
              </a:ext>
            </a:extLst>
          </p:cNvPr>
          <p:cNvSpPr/>
          <p:nvPr/>
        </p:nvSpPr>
        <p:spPr>
          <a:xfrm>
            <a:off x="477520" y="3429000"/>
            <a:ext cx="55864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# Create from a </a:t>
            </a:r>
            <a:r>
              <a:rPr lang="en-US" sz="2000" dirty="0" err="1">
                <a:latin typeface="+mj-lt"/>
              </a:rPr>
              <a:t>ConfigMap</a:t>
            </a:r>
            <a:r>
              <a:rPr lang="en-US" sz="2000" dirty="0">
                <a:latin typeface="+mj-lt"/>
              </a:rPr>
              <a:t> manifest</a:t>
            </a:r>
          </a:p>
          <a:p>
            <a:r>
              <a:rPr lang="en-US" sz="2000" dirty="0">
                <a:latin typeface="+mj-lt"/>
              </a:rPr>
              <a:t>$ </a:t>
            </a:r>
            <a:r>
              <a:rPr lang="en-US" sz="2000" dirty="0" err="1">
                <a:latin typeface="+mj-lt"/>
              </a:rPr>
              <a:t>kubectl</a:t>
            </a:r>
            <a:r>
              <a:rPr lang="en-US" sz="2000" dirty="0">
                <a:latin typeface="+mj-lt"/>
              </a:rPr>
              <a:t> create -f </a:t>
            </a:r>
            <a:r>
              <a:rPr lang="en-US" sz="2000" dirty="0" err="1">
                <a:latin typeface="+mj-lt"/>
              </a:rPr>
              <a:t>file.configmap.yml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80983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Defining key value pairs in a file	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1E85FCF6-2524-4C59-A3AE-DCE6A2375CC8}"/>
              </a:ext>
            </a:extLst>
          </p:cNvPr>
          <p:cNvSpPr/>
          <p:nvPr/>
        </p:nvSpPr>
        <p:spPr>
          <a:xfrm>
            <a:off x="372441" y="1270540"/>
            <a:ext cx="5586480" cy="121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chemeClr val="bg2"/>
                </a:solidFill>
                <a:latin typeface="Roboto Mono"/>
                <a:ea typeface="Roboto Mono"/>
              </a:rPr>
              <a:t>Key/value pairs defined in a file called </a:t>
            </a:r>
            <a:r>
              <a:rPr lang="en-IN" sz="2400" b="0" strike="noStrike" spc="-1" dirty="0" err="1">
                <a:solidFill>
                  <a:schemeClr val="bg2"/>
                </a:solidFill>
                <a:latin typeface="Roboto Mono"/>
                <a:ea typeface="Roboto Mono"/>
              </a:rPr>
              <a:t>game.config</a:t>
            </a:r>
            <a:r>
              <a:rPr lang="en-IN" sz="2400" b="0" strike="noStrike" spc="-1" dirty="0">
                <a:solidFill>
                  <a:schemeClr val="bg2"/>
                </a:solidFill>
                <a:latin typeface="Roboto Mono"/>
                <a:ea typeface="Roboto Mono"/>
              </a:rPr>
              <a:t> </a:t>
            </a:r>
            <a:endParaRPr lang="en-IN" sz="2400" b="0" strike="noStrike" spc="-1" dirty="0">
              <a:solidFill>
                <a:schemeClr val="bg2"/>
              </a:solidFill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E1562AE9-A577-4C94-9BDB-345B1B41FA63}"/>
              </a:ext>
            </a:extLst>
          </p:cNvPr>
          <p:cNvSpPr/>
          <p:nvPr/>
        </p:nvSpPr>
        <p:spPr>
          <a:xfrm>
            <a:off x="6203356" y="945540"/>
            <a:ext cx="5325120" cy="49669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r>
              <a:rPr lang="en-US" dirty="0"/>
              <a:t>enemies=aliens</a:t>
            </a:r>
          </a:p>
          <a:p>
            <a:r>
              <a:rPr lang="en-US" dirty="0"/>
              <a:t>lives=3</a:t>
            </a:r>
          </a:p>
          <a:p>
            <a:r>
              <a:rPr lang="en-US" dirty="0" err="1"/>
              <a:t>enemies.cheat</a:t>
            </a:r>
            <a:r>
              <a:rPr lang="en-US" dirty="0"/>
              <a:t>=true</a:t>
            </a:r>
          </a:p>
          <a:p>
            <a:r>
              <a:rPr lang="en-US" dirty="0" err="1"/>
              <a:t>enemies.cheat.level</a:t>
            </a:r>
            <a:r>
              <a:rPr lang="en-US" dirty="0"/>
              <a:t>=high</a:t>
            </a:r>
          </a:p>
          <a:p>
            <a:endParaRPr lang="en-US" sz="2400" b="0" strike="noStrike" spc="-1" dirty="0">
              <a:solidFill>
                <a:srgbClr val="1155CC"/>
              </a:solidFill>
              <a:latin typeface="Roboto Mono"/>
              <a:ea typeface="Roboto Mono"/>
            </a:endParaRPr>
          </a:p>
          <a:p>
            <a:endParaRPr lang="en-IN" sz="2400" b="0" strike="noStrike" spc="-1" dirty="0">
              <a:solidFill>
                <a:srgbClr val="1155CC"/>
              </a:solidFill>
              <a:latin typeface="Roboto Mono"/>
              <a:ea typeface="Roboto Mono"/>
            </a:endParaRPr>
          </a:p>
          <a:p>
            <a:pPr>
              <a:lnSpc>
                <a:spcPct val="90000"/>
              </a:lnSpc>
            </a:pPr>
            <a:r>
              <a:rPr lang="en-IN" sz="200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20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20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0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</a:t>
            </a: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ConfigMap</a:t>
            </a:r>
            <a:endParaRPr lang="en-IN" spc="-1" dirty="0">
              <a:solidFill>
                <a:srgbClr val="CC0000"/>
              </a:solidFill>
              <a:latin typeface="Roboto Mono"/>
              <a:ea typeface="Roboto Mono"/>
            </a:endParaRPr>
          </a:p>
          <a:p>
            <a:pPr>
              <a:lnSpc>
                <a:spcPct val="90000"/>
              </a:lnSpc>
            </a:pPr>
            <a:r>
              <a:rPr lang="en-IN" spc="-1" dirty="0">
                <a:solidFill>
                  <a:srgbClr val="1155CC"/>
                </a:solidFill>
                <a:latin typeface="Roboto Mono"/>
              </a:rPr>
              <a:t>d</a:t>
            </a:r>
            <a:r>
              <a:rPr lang="en-IN" b="0" strike="noStrike" spc="-1" dirty="0">
                <a:solidFill>
                  <a:srgbClr val="1155CC"/>
                </a:solidFill>
                <a:latin typeface="Roboto Mono"/>
              </a:rPr>
              <a:t>ata  : </a:t>
            </a:r>
            <a:endParaRPr lang="en-IN" b="0" strike="noStrike" spc="-1" dirty="0">
              <a:latin typeface="Arial"/>
            </a:endParaRPr>
          </a:p>
          <a:p>
            <a:r>
              <a:rPr lang="en-US" dirty="0"/>
              <a:t>   </a:t>
            </a:r>
            <a:r>
              <a:rPr lang="en-US" dirty="0" err="1"/>
              <a:t>game.config</a:t>
            </a:r>
            <a:r>
              <a:rPr lang="en-US" dirty="0"/>
              <a:t>: |-</a:t>
            </a:r>
          </a:p>
          <a:p>
            <a:pPr lvl="1"/>
            <a:r>
              <a:rPr lang="en-US" dirty="0"/>
              <a:t>enemies=aliens</a:t>
            </a:r>
          </a:p>
          <a:p>
            <a:pPr lvl="1"/>
            <a:r>
              <a:rPr lang="en-US" dirty="0"/>
              <a:t>lives=3</a:t>
            </a:r>
          </a:p>
          <a:p>
            <a:pPr lvl="1"/>
            <a:r>
              <a:rPr lang="en-US" dirty="0" err="1"/>
              <a:t>enemies.cheat</a:t>
            </a:r>
            <a:r>
              <a:rPr lang="en-US" dirty="0"/>
              <a:t>=true</a:t>
            </a:r>
          </a:p>
          <a:p>
            <a:pPr lvl="1"/>
            <a:r>
              <a:rPr lang="en-US" dirty="0" err="1"/>
              <a:t>enemies.cheat.level</a:t>
            </a:r>
            <a:r>
              <a:rPr lang="en-US" dirty="0"/>
              <a:t>=</a:t>
            </a:r>
            <a:r>
              <a:rPr lang="en-US" dirty="0" err="1"/>
              <a:t>noGoodRotten</a:t>
            </a:r>
            <a:endParaRPr lang="en-IN" sz="2400" b="0" strike="noStrike" spc="-1" dirty="0">
              <a:latin typeface="Arial"/>
            </a:endParaRPr>
          </a:p>
          <a:p>
            <a:pPr lvl="1"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50E157-B228-4E51-8A0B-B077022391B6}"/>
              </a:ext>
            </a:extLst>
          </p:cNvPr>
          <p:cNvSpPr/>
          <p:nvPr/>
        </p:nvSpPr>
        <p:spPr>
          <a:xfrm>
            <a:off x="275832" y="5207000"/>
            <a:ext cx="55864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 Create a </a:t>
            </a:r>
            <a:r>
              <a:rPr lang="en-US" dirty="0" err="1"/>
              <a:t>ConfigMapusing</a:t>
            </a:r>
            <a:r>
              <a:rPr lang="en-US" dirty="0"/>
              <a:t> data from a file</a:t>
            </a:r>
          </a:p>
          <a:p>
            <a:r>
              <a:rPr lang="en-US" dirty="0"/>
              <a:t>$ </a:t>
            </a:r>
            <a:r>
              <a:rPr lang="en-US" dirty="0" err="1"/>
              <a:t>kubectl</a:t>
            </a:r>
            <a:r>
              <a:rPr lang="en-US" dirty="0"/>
              <a:t> create </a:t>
            </a:r>
            <a:r>
              <a:rPr lang="en-US" dirty="0" err="1"/>
              <a:t>configmap</a:t>
            </a:r>
            <a:r>
              <a:rPr lang="en-US" dirty="0"/>
              <a:t>[cm-name] --from-file=[path-to-file]]</a:t>
            </a:r>
            <a:endParaRPr lang="en-US" sz="20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AF654E-8CAA-4AE0-A712-ED992F9460F2}"/>
              </a:ext>
            </a:extLst>
          </p:cNvPr>
          <p:cNvSpPr/>
          <p:nvPr/>
        </p:nvSpPr>
        <p:spPr>
          <a:xfrm>
            <a:off x="402165" y="2646680"/>
            <a:ext cx="558648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File name is used as the key for the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Your application can now work with the content just as it would a normal configuration file(JSON/XML, keys/values could be used</a:t>
            </a:r>
          </a:p>
          <a:p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98931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Creating </a:t>
            </a:r>
            <a:r>
              <a:rPr lang="en-IN" dirty="0" err="1"/>
              <a:t>ConfigMap</a:t>
            </a:r>
            <a:r>
              <a:rPr lang="en-IN" dirty="0"/>
              <a:t>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A25077-0677-4888-BF9C-B6CAE7C52CA1}"/>
              </a:ext>
            </a:extLst>
          </p:cNvPr>
          <p:cNvSpPr/>
          <p:nvPr/>
        </p:nvSpPr>
        <p:spPr>
          <a:xfrm>
            <a:off x="955040" y="1614944"/>
            <a:ext cx="800608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 Create a </a:t>
            </a:r>
            <a:r>
              <a:rPr lang="en-US" dirty="0" err="1"/>
              <a:t>ConfigMap</a:t>
            </a:r>
            <a:r>
              <a:rPr lang="en-US" dirty="0"/>
              <a:t> using data from a config file</a:t>
            </a:r>
          </a:p>
          <a:p>
            <a:r>
              <a:rPr lang="en-US" dirty="0"/>
              <a:t> $ </a:t>
            </a:r>
            <a:r>
              <a:rPr lang="en-US" dirty="0" err="1"/>
              <a:t>kubectl</a:t>
            </a:r>
            <a:r>
              <a:rPr lang="en-US" dirty="0"/>
              <a:t> create </a:t>
            </a:r>
            <a:r>
              <a:rPr lang="en-US" dirty="0" err="1"/>
              <a:t>configmap</a:t>
            </a:r>
            <a:r>
              <a:rPr lang="en-US" dirty="0"/>
              <a:t> [cm name] from file=[ path to file]</a:t>
            </a:r>
          </a:p>
          <a:p>
            <a:endParaRPr lang="en-US" dirty="0"/>
          </a:p>
          <a:p>
            <a:r>
              <a:rPr lang="en-US" dirty="0"/>
              <a:t># Create </a:t>
            </a:r>
            <a:r>
              <a:rPr lang="en-US" dirty="0" err="1"/>
              <a:t>ConfigMap</a:t>
            </a:r>
            <a:r>
              <a:rPr lang="en-US" dirty="0"/>
              <a:t> from an env file </a:t>
            </a:r>
          </a:p>
          <a:p>
            <a:r>
              <a:rPr lang="en-US" dirty="0"/>
              <a:t>$ </a:t>
            </a:r>
            <a:r>
              <a:rPr lang="en-US" dirty="0" err="1"/>
              <a:t>kubectl</a:t>
            </a:r>
            <a:r>
              <a:rPr lang="en-US" dirty="0"/>
              <a:t> create </a:t>
            </a:r>
            <a:r>
              <a:rPr lang="en-US" dirty="0" err="1"/>
              <a:t>configmap</a:t>
            </a:r>
            <a:r>
              <a:rPr lang="en-US" dirty="0"/>
              <a:t> [cm name] from env file=[path to file]</a:t>
            </a:r>
          </a:p>
          <a:p>
            <a:endParaRPr lang="en-US" dirty="0"/>
          </a:p>
          <a:p>
            <a:r>
              <a:rPr lang="en-US" dirty="0"/>
              <a:t># Create a </a:t>
            </a:r>
            <a:r>
              <a:rPr lang="en-US" dirty="0" err="1"/>
              <a:t>ConfigMap</a:t>
            </a:r>
            <a:r>
              <a:rPr lang="en-US" dirty="0"/>
              <a:t> from individual data values </a:t>
            </a:r>
          </a:p>
          <a:p>
            <a:r>
              <a:rPr lang="en-US" dirty="0"/>
              <a:t>$ </a:t>
            </a:r>
            <a:r>
              <a:rPr lang="en-US" dirty="0" err="1"/>
              <a:t>kubectl</a:t>
            </a:r>
            <a:r>
              <a:rPr lang="en-US" dirty="0"/>
              <a:t> create </a:t>
            </a:r>
            <a:r>
              <a:rPr lang="en-US" dirty="0" err="1"/>
              <a:t>configmap</a:t>
            </a:r>
            <a:r>
              <a:rPr lang="en-US" dirty="0"/>
              <a:t> [cm name] from literal= </a:t>
            </a:r>
            <a:r>
              <a:rPr lang="en-US" dirty="0" err="1"/>
              <a:t>apiUrl</a:t>
            </a:r>
            <a:r>
              <a:rPr lang="en-US" dirty="0"/>
              <a:t> =https://my </a:t>
            </a:r>
            <a:r>
              <a:rPr lang="en-US" dirty="0" err="1"/>
              <a:t>api</a:t>
            </a:r>
            <a:endParaRPr lang="en-US" dirty="0"/>
          </a:p>
          <a:p>
            <a:r>
              <a:rPr lang="en-US" dirty="0"/>
              <a:t>--from literal= </a:t>
            </a:r>
            <a:r>
              <a:rPr lang="en-US" dirty="0" err="1"/>
              <a:t>otherKey</a:t>
            </a:r>
            <a:r>
              <a:rPr lang="en-US" dirty="0"/>
              <a:t>=</a:t>
            </a:r>
            <a:r>
              <a:rPr lang="en-US" dirty="0" err="1"/>
              <a:t>otherValue</a:t>
            </a:r>
            <a:endParaRPr lang="en-US" dirty="0"/>
          </a:p>
          <a:p>
            <a:endParaRPr lang="en-US" dirty="0"/>
          </a:p>
          <a:p>
            <a:r>
              <a:rPr lang="en-US" dirty="0"/>
              <a:t># Create from a </a:t>
            </a:r>
            <a:r>
              <a:rPr lang="en-US" dirty="0" err="1"/>
              <a:t>ConfigMap</a:t>
            </a:r>
            <a:r>
              <a:rPr lang="en-US" dirty="0"/>
              <a:t> manifest</a:t>
            </a:r>
          </a:p>
          <a:p>
            <a:r>
              <a:rPr lang="en-US" dirty="0"/>
              <a:t>$ </a:t>
            </a:r>
            <a:r>
              <a:rPr lang="en-US" dirty="0" err="1"/>
              <a:t>kubectl</a:t>
            </a:r>
            <a:r>
              <a:rPr lang="en-US" dirty="0"/>
              <a:t> create - f </a:t>
            </a:r>
            <a:r>
              <a:rPr lang="en-US" dirty="0" err="1"/>
              <a:t>file.configmap.yml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3879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Accessing </a:t>
            </a:r>
            <a:r>
              <a:rPr lang="en-IN" dirty="0" err="1"/>
              <a:t>ConfigMap</a:t>
            </a:r>
            <a:r>
              <a:rPr lang="en-IN" dirty="0"/>
              <a:t> : Environment vars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C7104A-B9E5-433E-8B63-E4DD25325B7D}"/>
              </a:ext>
            </a:extLst>
          </p:cNvPr>
          <p:cNvSpPr/>
          <p:nvPr/>
        </p:nvSpPr>
        <p:spPr>
          <a:xfrm>
            <a:off x="7491663" y="2406316"/>
            <a:ext cx="3832994" cy="3765884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apiVersion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apps/v1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spec: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template: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spec: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containers: ...</a:t>
            </a: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env: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-name: ENEMIES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valueFrom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configMapKeyRef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 key: app-settings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 name: enemies</a:t>
            </a:r>
            <a:endParaRPr lang="en-US" dirty="0">
              <a:solidFill>
                <a:srgbClr val="444444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A2B5D8-0DDC-48A6-B444-A2674106EABB}"/>
              </a:ext>
            </a:extLst>
          </p:cNvPr>
          <p:cNvSpPr/>
          <p:nvPr/>
        </p:nvSpPr>
        <p:spPr>
          <a:xfrm>
            <a:off x="867343" y="2406317"/>
            <a:ext cx="3832994" cy="3765884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apiVersion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 v1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kind: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ConfigMap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metadata: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name: app-settings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data: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enemies: aliens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lives: "3"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enemies.cheat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 "true"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enemies.cheat.level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=high</a:t>
            </a:r>
          </a:p>
          <a:p>
            <a:pPr lvl="0"/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endParaRPr lang="en-US" sz="2000" dirty="0">
              <a:solidFill>
                <a:srgbClr val="444444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0D7BA7-841D-48BC-91F9-F7CC00757A6B}"/>
              </a:ext>
            </a:extLst>
          </p:cNvPr>
          <p:cNvCxnSpPr>
            <a:cxnSpLocks/>
          </p:cNvCxnSpPr>
          <p:nvPr/>
        </p:nvCxnSpPr>
        <p:spPr>
          <a:xfrm flipH="1" flipV="1">
            <a:off x="3489160" y="3537285"/>
            <a:ext cx="4920914" cy="2141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46B928F-D3E7-494F-A0A6-0990067444AF}"/>
              </a:ext>
            </a:extLst>
          </p:cNvPr>
          <p:cNvCxnSpPr>
            <a:cxnSpLocks/>
          </p:cNvCxnSpPr>
          <p:nvPr/>
        </p:nvCxnSpPr>
        <p:spPr>
          <a:xfrm flipH="1" flipV="1">
            <a:off x="3236495" y="4162926"/>
            <a:ext cx="5173580" cy="18408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774BD8A-F891-44C2-8D20-4ADCD07F4A6E}"/>
              </a:ext>
            </a:extLst>
          </p:cNvPr>
          <p:cNvSpPr/>
          <p:nvPr/>
        </p:nvSpPr>
        <p:spPr>
          <a:xfrm>
            <a:off x="9228221" y="3176337"/>
            <a:ext cx="2394284" cy="90236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Environment variable name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2B35D9-0F33-4D3D-B788-C70265E0E079}"/>
              </a:ext>
            </a:extLst>
          </p:cNvPr>
          <p:cNvCxnSpPr>
            <a:cxnSpLocks/>
          </p:cNvCxnSpPr>
          <p:nvPr/>
        </p:nvCxnSpPr>
        <p:spPr>
          <a:xfrm flipH="1">
            <a:off x="9648792" y="4159919"/>
            <a:ext cx="650240" cy="6436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E5AAA233-D214-4078-934C-0BFE16044A8F}"/>
              </a:ext>
            </a:extLst>
          </p:cNvPr>
          <p:cNvSpPr txBox="1">
            <a:spLocks/>
          </p:cNvSpPr>
          <p:nvPr/>
        </p:nvSpPr>
        <p:spPr>
          <a:xfrm>
            <a:off x="431911" y="1317703"/>
            <a:ext cx="11328178" cy="664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IN" sz="2400" dirty="0"/>
              <a:t>Pods can access </a:t>
            </a:r>
            <a:r>
              <a:rPr lang="en-IN" sz="2400" dirty="0" err="1"/>
              <a:t>ConfigMap</a:t>
            </a:r>
            <a:r>
              <a:rPr lang="en-IN" sz="2400" dirty="0"/>
              <a:t> values through environment vars </a:t>
            </a:r>
          </a:p>
          <a:p>
            <a:r>
              <a:rPr lang="en-IN" sz="2400" dirty="0"/>
              <a:t>ENEMIES env variable created  ( value=aliens)</a:t>
            </a:r>
          </a:p>
        </p:txBody>
      </p:sp>
    </p:spTree>
    <p:extLst>
      <p:ext uri="{BB962C8B-B14F-4D97-AF65-F5344CB8AC3E}">
        <p14:creationId xmlns:p14="http://schemas.microsoft.com/office/powerpoint/2010/main" val="1310724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01"/>
          </a:xfrm>
        </p:spPr>
        <p:txBody>
          <a:bodyPr/>
          <a:lstStyle/>
          <a:p>
            <a:r>
              <a:rPr lang="en-US" dirty="0"/>
              <a:t>Developers Challenges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C4551CF6-E7A9-415E-9BD7-4C10DBB229A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41600" y="1442520"/>
            <a:ext cx="9305640" cy="3107520"/>
          </a:xfrm>
          <a:prstGeom prst="rect">
            <a:avLst/>
          </a:prstGeom>
          <a:ln>
            <a:noFill/>
          </a:ln>
        </p:spPr>
      </p:pic>
      <p:sp>
        <p:nvSpPr>
          <p:cNvPr id="11" name="CustomShape 2">
            <a:extLst>
              <a:ext uri="{FF2B5EF4-FFF2-40B4-BE49-F238E27FC236}">
                <a16:creationId xmlns:a16="http://schemas.microsoft.com/office/drawing/2014/main" id="{E6318692-675D-43D7-B7A2-7C74449E7EC7}"/>
              </a:ext>
            </a:extLst>
          </p:cNvPr>
          <p:cNvSpPr/>
          <p:nvPr/>
        </p:nvSpPr>
        <p:spPr>
          <a:xfrm>
            <a:off x="798840" y="4608000"/>
            <a:ext cx="5250600" cy="149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>
                <a:solidFill>
                  <a:srgbClr val="444444"/>
                </a:solidFill>
                <a:latin typeface="Arial"/>
                <a:ea typeface="DejaVu Sans"/>
              </a:rPr>
              <a:t>Developer Issues: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>
                <a:solidFill>
                  <a:srgbClr val="444444"/>
                </a:solidFill>
                <a:latin typeface="Arial"/>
                <a:ea typeface="DejaVu Sans"/>
              </a:rPr>
              <a:t>• </a:t>
            </a:r>
            <a:r>
              <a:rPr lang="en-IN" sz="1800" b="0" strike="noStrike" spc="-1">
                <a:solidFill>
                  <a:srgbClr val="444444"/>
                </a:solidFill>
                <a:latin typeface="Arial"/>
                <a:ea typeface="DejaVu Sans"/>
              </a:rPr>
              <a:t>Minor code changes require full re-compile </a:t>
            </a:r>
            <a:br/>
            <a:r>
              <a:rPr lang="en-IN" sz="1800" b="0" strike="noStrike" spc="-1">
                <a:solidFill>
                  <a:srgbClr val="444444"/>
                </a:solidFill>
                <a:latin typeface="Arial"/>
                <a:ea typeface="DejaVu Sans"/>
              </a:rPr>
              <a:t>  and re-test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444444"/>
                </a:solidFill>
                <a:latin typeface="Arial"/>
                <a:ea typeface="DejaVu Sans"/>
              </a:rPr>
              <a:t>• Application becomes single point of failure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444444"/>
                </a:solidFill>
                <a:latin typeface="Arial"/>
                <a:ea typeface="DejaVu Sans"/>
              </a:rPr>
              <a:t>• Application is difficult to scale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" name="CustomShape 3">
            <a:extLst>
              <a:ext uri="{FF2B5EF4-FFF2-40B4-BE49-F238E27FC236}">
                <a16:creationId xmlns:a16="http://schemas.microsoft.com/office/drawing/2014/main" id="{4B943A59-E03E-425F-9CE1-7FCCE99361F6}"/>
              </a:ext>
            </a:extLst>
          </p:cNvPr>
          <p:cNvSpPr/>
          <p:nvPr/>
        </p:nvSpPr>
        <p:spPr>
          <a:xfrm>
            <a:off x="6629400" y="4608000"/>
            <a:ext cx="5431420" cy="118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 dirty="0">
                <a:solidFill>
                  <a:srgbClr val="444444"/>
                </a:solidFill>
                <a:latin typeface="Arial"/>
                <a:ea typeface="DejaVu Sans"/>
              </a:rPr>
              <a:t>Microservices</a:t>
            </a: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:</a:t>
            </a:r>
            <a:endParaRPr lang="en-IN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Arial"/>
              <a:buChar char="•"/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Break application into separate operations</a:t>
            </a:r>
            <a:endParaRPr lang="en-IN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Arial"/>
              <a:buChar char="•"/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Make the app independently scalable, stateless,</a:t>
            </a:r>
            <a:br>
              <a:rPr dirty="0"/>
            </a:b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highly available by design</a:t>
            </a:r>
            <a:endParaRPr lang="en-IN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4265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226" y="257040"/>
            <a:ext cx="11173169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Accessing </a:t>
            </a:r>
            <a:r>
              <a:rPr lang="en-IN" dirty="0" err="1"/>
              <a:t>ConfigMap</a:t>
            </a:r>
            <a:r>
              <a:rPr lang="en-IN" dirty="0"/>
              <a:t> : Environment vars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C7104A-B9E5-433E-8B63-E4DD25325B7D}"/>
              </a:ext>
            </a:extLst>
          </p:cNvPr>
          <p:cNvSpPr/>
          <p:nvPr/>
        </p:nvSpPr>
        <p:spPr>
          <a:xfrm>
            <a:off x="7491663" y="2406316"/>
            <a:ext cx="3832994" cy="3765884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apiVersion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apps/v1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spec: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template: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spec: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containers: ...</a:t>
            </a: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envFrom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-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configMapRef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name: app-settings</a:t>
            </a:r>
            <a:endParaRPr lang="en-US" dirty="0">
              <a:solidFill>
                <a:srgbClr val="444444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A2B5D8-0DDC-48A6-B444-A2674106EABB}"/>
              </a:ext>
            </a:extLst>
          </p:cNvPr>
          <p:cNvSpPr/>
          <p:nvPr/>
        </p:nvSpPr>
        <p:spPr>
          <a:xfrm>
            <a:off x="867343" y="2406317"/>
            <a:ext cx="3832994" cy="3765884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apiVersion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 v1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kind: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ConfigMap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metadata: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name: app-settings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data: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enemies: aliens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lives: "3"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enemies.cheat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 "true"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enemies.cheat.level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=high</a:t>
            </a:r>
          </a:p>
          <a:p>
            <a:pPr lvl="0"/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endParaRPr lang="en-US" sz="2000" dirty="0">
              <a:solidFill>
                <a:srgbClr val="444444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0D7BA7-841D-48BC-91F9-F7CC00757A6B}"/>
              </a:ext>
            </a:extLst>
          </p:cNvPr>
          <p:cNvCxnSpPr>
            <a:cxnSpLocks/>
          </p:cNvCxnSpPr>
          <p:nvPr/>
        </p:nvCxnSpPr>
        <p:spPr>
          <a:xfrm flipH="1" flipV="1">
            <a:off x="3489160" y="3537285"/>
            <a:ext cx="4800598" cy="19972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46B928F-D3E7-494F-A0A6-0990067444AF}"/>
              </a:ext>
            </a:extLst>
          </p:cNvPr>
          <p:cNvCxnSpPr>
            <a:cxnSpLocks/>
          </p:cNvCxnSpPr>
          <p:nvPr/>
        </p:nvCxnSpPr>
        <p:spPr>
          <a:xfrm flipH="1" flipV="1">
            <a:off x="4235117" y="4731418"/>
            <a:ext cx="1215188" cy="6030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774BD8A-F891-44C2-8D20-4ADCD07F4A6E}"/>
              </a:ext>
            </a:extLst>
          </p:cNvPr>
          <p:cNvSpPr/>
          <p:nvPr/>
        </p:nvSpPr>
        <p:spPr>
          <a:xfrm>
            <a:off x="4134854" y="5336006"/>
            <a:ext cx="3509209" cy="10708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Environment variable created for all data keys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E5AAA233-D214-4078-934C-0BFE16044A8F}"/>
              </a:ext>
            </a:extLst>
          </p:cNvPr>
          <p:cNvSpPr txBox="1">
            <a:spLocks/>
          </p:cNvSpPr>
          <p:nvPr/>
        </p:nvSpPr>
        <p:spPr>
          <a:xfrm>
            <a:off x="552226" y="1040731"/>
            <a:ext cx="11328178" cy="664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IN" sz="2400" dirty="0" err="1"/>
              <a:t>envFrom</a:t>
            </a:r>
            <a:r>
              <a:rPr lang="en-IN" sz="2400" dirty="0"/>
              <a:t> can be used to load all </a:t>
            </a:r>
            <a:r>
              <a:rPr lang="en-IN" sz="2400" dirty="0" err="1"/>
              <a:t>configMap</a:t>
            </a:r>
            <a:r>
              <a:rPr lang="en-IN" sz="2400" dirty="0"/>
              <a:t> keys/values into </a:t>
            </a:r>
          </a:p>
          <a:p>
            <a:r>
              <a:rPr lang="en-IN" sz="2400" dirty="0"/>
              <a:t>environment variables</a:t>
            </a:r>
          </a:p>
        </p:txBody>
      </p:sp>
    </p:spTree>
    <p:extLst>
      <p:ext uri="{BB962C8B-B14F-4D97-AF65-F5344CB8AC3E}">
        <p14:creationId xmlns:p14="http://schemas.microsoft.com/office/powerpoint/2010/main" val="25643262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Secret Core Concepts</a:t>
            </a: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FA218434-EC11-4881-B0EA-9296BBE337D3}"/>
              </a:ext>
            </a:extLst>
          </p:cNvPr>
          <p:cNvSpPr/>
          <p:nvPr/>
        </p:nvSpPr>
        <p:spPr>
          <a:xfrm>
            <a:off x="401135" y="1067764"/>
            <a:ext cx="10972080" cy="53330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A secret is an object that contains a small amount of sensitive data such as     </a:t>
            </a:r>
            <a:b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</a:b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 password, a token, or a key.</a:t>
            </a:r>
            <a:endParaRPr lang="en-US" sz="2400" b="0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90000"/>
              </a:lnSpc>
            </a:pPr>
            <a:endParaRPr lang="en-US" sz="2400" b="0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90000"/>
              </a:lnSpc>
            </a:pPr>
            <a:r>
              <a:rPr lang="en-US" sz="2400" spc="-1" dirty="0">
                <a:solidFill>
                  <a:srgbClr val="000000"/>
                </a:solidFill>
                <a:ea typeface="DejaVu Sans"/>
              </a:rPr>
              <a:t>● </a:t>
            </a:r>
            <a:r>
              <a:rPr lang="en-US" sz="2400" spc="-1" dirty="0">
                <a:solidFill>
                  <a:srgbClr val="444444"/>
                </a:solidFill>
                <a:ea typeface="DejaVu Sans"/>
              </a:rPr>
              <a:t>Functionally identical to a </a:t>
            </a:r>
            <a:r>
              <a:rPr lang="en-US" sz="2400" spc="-1" dirty="0" err="1">
                <a:solidFill>
                  <a:srgbClr val="000000"/>
                </a:solidFill>
                <a:ea typeface="DejaVu Sans"/>
              </a:rPr>
              <a:t>ConfigMap</a:t>
            </a:r>
            <a:r>
              <a:rPr lang="en-US" sz="2400" spc="-1" dirty="0">
                <a:solidFill>
                  <a:srgbClr val="000000"/>
                </a:solidFill>
                <a:ea typeface="DejaVu Sans"/>
              </a:rPr>
              <a:t>.</a:t>
            </a:r>
            <a:endParaRPr lang="en-US" sz="2400" spc="-1" dirty="0"/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Stored as </a:t>
            </a:r>
            <a:r>
              <a:rPr lang="en-US" sz="2400" b="1" strike="noStrike" spc="-1" dirty="0">
                <a:solidFill>
                  <a:srgbClr val="444444"/>
                </a:solidFill>
                <a:latin typeface="Arial"/>
                <a:ea typeface="DejaVu Sans"/>
              </a:rPr>
              <a:t>base64 encoded content.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Encrypted at rest within </a:t>
            </a:r>
            <a:r>
              <a:rPr lang="en-US" sz="2400" b="0" strike="noStrike" spc="-1" dirty="0" err="1">
                <a:solidFill>
                  <a:srgbClr val="444444"/>
                </a:solidFill>
                <a:latin typeface="Arial"/>
                <a:ea typeface="DejaVu Sans"/>
              </a:rPr>
              <a:t>etcd</a:t>
            </a: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(</a:t>
            </a:r>
            <a:r>
              <a:rPr lang="en-US" sz="2400" b="1" strike="noStrike" spc="-1" dirty="0">
                <a:solidFill>
                  <a:srgbClr val="444444"/>
                </a:solidFill>
                <a:latin typeface="Arial"/>
                <a:ea typeface="DejaVu Sans"/>
              </a:rPr>
              <a:t>if configured!</a:t>
            </a: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).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Stored on each worker node in </a:t>
            </a:r>
            <a:r>
              <a:rPr lang="en-US" sz="2400" b="0" strike="noStrike" spc="-1" dirty="0" err="1">
                <a:solidFill>
                  <a:srgbClr val="444444"/>
                </a:solidFill>
                <a:latin typeface="Arial"/>
                <a:ea typeface="DejaVu Sans"/>
              </a:rPr>
              <a:t>tmpfs</a:t>
            </a: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directory.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Ideal for username/passwords, certificates or other sensitive information that</a:t>
            </a:r>
            <a:br>
              <a:rPr lang="en-US" dirty="0"/>
            </a:b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 should not be stored in a container.</a:t>
            </a: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US" sz="2400" spc="-1" dirty="0">
                <a:solidFill>
                  <a:srgbClr val="000000"/>
                </a:solidFill>
                <a:ea typeface="DejaVu Sans"/>
              </a:rPr>
              <a:t>● </a:t>
            </a:r>
            <a:r>
              <a:rPr lang="en-US" sz="2400" spc="-1" dirty="0">
                <a:solidFill>
                  <a:srgbClr val="444444"/>
                </a:solidFill>
                <a:ea typeface="DejaVu Sans"/>
              </a:rPr>
              <a:t>Pods can access secrets to secure which users can create Pods. Role-Based   </a:t>
            </a:r>
            <a:br>
              <a:rPr lang="en-US" sz="2400" spc="-1" dirty="0">
                <a:solidFill>
                  <a:srgbClr val="444444"/>
                </a:solidFill>
                <a:ea typeface="DejaVu Sans"/>
              </a:rPr>
            </a:br>
            <a:r>
              <a:rPr lang="en-US" sz="2400" spc="-1" dirty="0">
                <a:solidFill>
                  <a:srgbClr val="444444"/>
                </a:solidFill>
                <a:ea typeface="DejaVu Sans"/>
              </a:rPr>
              <a:t>   access control (RBAC) can be used.</a:t>
            </a:r>
            <a:endParaRPr lang="en-US" sz="2400" spc="-1" dirty="0"/>
          </a:p>
          <a:p>
            <a:pPr>
              <a:lnSpc>
                <a:spcPct val="90000"/>
              </a:lnSpc>
              <a:spcBef>
                <a:spcPts val="1332"/>
              </a:spcBef>
            </a:pPr>
            <a:endParaRPr lang="en-US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43114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Creating a Secret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C4997DC-9969-4B76-B9D0-A746EC8848FE}"/>
              </a:ext>
            </a:extLst>
          </p:cNvPr>
          <p:cNvSpPr txBox="1">
            <a:spLocks/>
          </p:cNvSpPr>
          <p:nvPr/>
        </p:nvSpPr>
        <p:spPr>
          <a:xfrm>
            <a:off x="304800" y="962891"/>
            <a:ext cx="114300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IN" sz="2800" dirty="0"/>
              <a:t>Secrets can be created using </a:t>
            </a:r>
            <a:r>
              <a:rPr lang="en-IN" sz="2800" i="1" dirty="0" err="1"/>
              <a:t>kubectl</a:t>
            </a:r>
            <a:r>
              <a:rPr lang="en-IN" sz="2800" i="1" dirty="0"/>
              <a:t> create secret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59ED6D-2295-47DB-AF62-7920CFB4FB04}"/>
              </a:ext>
            </a:extLst>
          </p:cNvPr>
          <p:cNvSpPr/>
          <p:nvPr/>
        </p:nvSpPr>
        <p:spPr>
          <a:xfrm>
            <a:off x="580144" y="2340057"/>
            <a:ext cx="1025892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# Create a new secret named my-secret with keys for each file in folder bar</a:t>
            </a:r>
          </a:p>
          <a:p>
            <a:r>
              <a:rPr lang="en-US" dirty="0"/>
              <a:t>  $ </a:t>
            </a:r>
            <a:r>
              <a:rPr lang="en-US" dirty="0" err="1"/>
              <a:t>kubectl</a:t>
            </a:r>
            <a:r>
              <a:rPr lang="en-US" dirty="0"/>
              <a:t> create secret generic my-secret --from-file=path/to/bar</a:t>
            </a:r>
          </a:p>
          <a:p>
            <a:endParaRPr lang="en-US" dirty="0"/>
          </a:p>
          <a:p>
            <a:r>
              <a:rPr lang="en-US" dirty="0"/>
              <a:t>  # Create a new secret named my-secret with specified keys instead of names on disk</a:t>
            </a:r>
          </a:p>
          <a:p>
            <a:r>
              <a:rPr lang="en-US" dirty="0"/>
              <a:t>  $ </a:t>
            </a:r>
            <a:r>
              <a:rPr lang="en-US" dirty="0" err="1"/>
              <a:t>kubectl</a:t>
            </a:r>
            <a:r>
              <a:rPr lang="en-US" dirty="0"/>
              <a:t> create secret generic my-secret --from-file=</a:t>
            </a:r>
            <a:r>
              <a:rPr lang="en-US" dirty="0" err="1"/>
              <a:t>ssh-privatekey</a:t>
            </a:r>
            <a:r>
              <a:rPr lang="en-US" dirty="0"/>
              <a:t>=~/.</a:t>
            </a:r>
            <a:r>
              <a:rPr lang="en-US" dirty="0" err="1"/>
              <a:t>ssh</a:t>
            </a:r>
            <a:r>
              <a:rPr lang="en-US" dirty="0"/>
              <a:t>/</a:t>
            </a:r>
            <a:r>
              <a:rPr lang="en-US" dirty="0" err="1"/>
              <a:t>id_rsa</a:t>
            </a:r>
            <a:r>
              <a:rPr lang="en-US" dirty="0"/>
              <a:t> --from-file=</a:t>
            </a:r>
            <a:r>
              <a:rPr lang="en-US" dirty="0" err="1"/>
              <a:t>ssh</a:t>
            </a:r>
            <a:r>
              <a:rPr lang="en-US" dirty="0"/>
              <a:t>-</a:t>
            </a:r>
            <a:br>
              <a:rPr lang="en-US" dirty="0"/>
            </a:br>
            <a:r>
              <a:rPr lang="en-US" dirty="0"/>
              <a:t>     </a:t>
            </a:r>
            <a:r>
              <a:rPr lang="en-US" dirty="0" err="1"/>
              <a:t>publickey</a:t>
            </a:r>
            <a:r>
              <a:rPr lang="en-US" dirty="0"/>
              <a:t>=~/.</a:t>
            </a:r>
            <a:r>
              <a:rPr lang="en-US" dirty="0" err="1"/>
              <a:t>ssh</a:t>
            </a:r>
            <a:r>
              <a:rPr lang="en-US" dirty="0"/>
              <a:t>/id_rsa.pub</a:t>
            </a:r>
          </a:p>
          <a:p>
            <a:endParaRPr lang="en-US" dirty="0"/>
          </a:p>
          <a:p>
            <a:r>
              <a:rPr lang="en-US" dirty="0"/>
              <a:t>  # Create a new secret named my-secret with key1=</a:t>
            </a:r>
            <a:r>
              <a:rPr lang="en-US" dirty="0" err="1"/>
              <a:t>supersecret</a:t>
            </a:r>
            <a:r>
              <a:rPr lang="en-US" dirty="0"/>
              <a:t> and key2=</a:t>
            </a:r>
            <a:r>
              <a:rPr lang="en-US" dirty="0" err="1"/>
              <a:t>topsecret</a:t>
            </a:r>
            <a:endParaRPr lang="en-US" dirty="0"/>
          </a:p>
          <a:p>
            <a:r>
              <a:rPr lang="en-US" dirty="0"/>
              <a:t>  $ </a:t>
            </a:r>
            <a:r>
              <a:rPr lang="en-US" dirty="0" err="1"/>
              <a:t>kubectl</a:t>
            </a:r>
            <a:r>
              <a:rPr lang="en-US" dirty="0"/>
              <a:t> create secret generic my-secret --from-literal=key1=</a:t>
            </a:r>
            <a:r>
              <a:rPr lang="en-US" dirty="0" err="1"/>
              <a:t>supersecret</a:t>
            </a:r>
            <a:r>
              <a:rPr lang="en-US" dirty="0"/>
              <a:t> --from-   </a:t>
            </a:r>
            <a:br>
              <a:rPr lang="en-US" dirty="0"/>
            </a:br>
            <a:r>
              <a:rPr lang="en-US" dirty="0"/>
              <a:t>     literal=key2=</a:t>
            </a:r>
            <a:r>
              <a:rPr lang="en-US" dirty="0" err="1"/>
              <a:t>topsecret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5884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2">
            <a:extLst>
              <a:ext uri="{FF2B5EF4-FFF2-40B4-BE49-F238E27FC236}">
                <a16:creationId xmlns:a16="http://schemas.microsoft.com/office/drawing/2014/main" id="{143B7AB1-98B1-4673-BE90-A83E92DF08A9}"/>
              </a:ext>
            </a:extLst>
          </p:cNvPr>
          <p:cNvSpPr/>
          <p:nvPr/>
        </p:nvSpPr>
        <p:spPr>
          <a:xfrm>
            <a:off x="574756" y="1241385"/>
            <a:ext cx="6421320" cy="49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28600" indent="-456480">
              <a:lnSpc>
                <a:spcPct val="90000"/>
              </a:lnSpc>
              <a:spcBef>
                <a:spcPts val="1001"/>
              </a:spcBef>
              <a:buClr>
                <a:srgbClr val="1155CC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type: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There are three different types of secrets within Kubernetes:</a:t>
            </a:r>
            <a:endParaRPr lang="en-IN" sz="2400" b="0" strike="noStrike" spc="-1">
              <a:latin typeface="Arial"/>
            </a:endParaRPr>
          </a:p>
          <a:p>
            <a:pPr marL="685800" lvl="1" indent="-456480">
              <a:lnSpc>
                <a:spcPct val="90000"/>
              </a:lnSpc>
              <a:spcBef>
                <a:spcPts val="1332"/>
              </a:spcBef>
              <a:buClr>
                <a:srgbClr val="CC0000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docker-registry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- credentials used to authenticate to a container registry</a:t>
            </a:r>
            <a:endParaRPr lang="en-IN" sz="2400" b="0" strike="noStrike" spc="-1">
              <a:latin typeface="Arial"/>
            </a:endParaRPr>
          </a:p>
          <a:p>
            <a:pPr marL="685800" lvl="1" indent="-456480">
              <a:lnSpc>
                <a:spcPct val="90000"/>
              </a:lnSpc>
              <a:spcBef>
                <a:spcPts val="499"/>
              </a:spcBef>
              <a:buClr>
                <a:srgbClr val="CC0000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generic/Opaque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- literal values from different sources</a:t>
            </a:r>
            <a:endParaRPr lang="en-IN" sz="2400" b="0" strike="noStrike" spc="-1">
              <a:latin typeface="Arial"/>
            </a:endParaRPr>
          </a:p>
          <a:p>
            <a:pPr marL="685800" lvl="1" indent="-456480">
              <a:lnSpc>
                <a:spcPct val="90000"/>
              </a:lnSpc>
              <a:spcBef>
                <a:spcPts val="499"/>
              </a:spcBef>
              <a:buClr>
                <a:srgbClr val="CC0000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tls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 - a certificate based secret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1155CC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data: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Contains key-value pairs of base64 encoded content.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5" name="CustomShape 3">
            <a:extLst>
              <a:ext uri="{FF2B5EF4-FFF2-40B4-BE49-F238E27FC236}">
                <a16:creationId xmlns:a16="http://schemas.microsoft.com/office/drawing/2014/main" id="{E1B140C6-5F60-49C0-8CD8-E27D7A0D8CC4}"/>
              </a:ext>
            </a:extLst>
          </p:cNvPr>
          <p:cNvSpPr/>
          <p:nvPr/>
        </p:nvSpPr>
        <p:spPr>
          <a:xfrm>
            <a:off x="7240156" y="1241385"/>
            <a:ext cx="4307040" cy="388548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187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187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Secret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 </a:t>
            </a:r>
            <a:r>
              <a:rPr lang="en-IN" sz="187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manifest-secret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type: </a:t>
            </a:r>
            <a:r>
              <a:rPr lang="en-IN" sz="187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Opaque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data: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username: </a:t>
            </a:r>
            <a:r>
              <a:rPr lang="en-IN" sz="187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ZXhhbXBsZQ==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password: </a:t>
            </a:r>
            <a:r>
              <a:rPr lang="en-IN" sz="187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bXlwYXNzd29yZA==</a:t>
            </a:r>
            <a:endParaRPr lang="en-IN" sz="1870" b="0" strike="noStrike" spc="-1">
              <a:latin typeface="Arial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9E72F32-5A15-499B-810F-3C8177272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1"/>
            <a:ext cx="11430000" cy="657726"/>
          </a:xfrm>
        </p:spPr>
        <p:txBody>
          <a:bodyPr/>
          <a:lstStyle/>
          <a:p>
            <a:r>
              <a:rPr lang="en-IN" dirty="0"/>
              <a:t>Defining a secret in </a:t>
            </a:r>
            <a:r>
              <a:rPr lang="en-IN" dirty="0" err="1"/>
              <a:t>yaml</a:t>
            </a:r>
            <a:br>
              <a:rPr lang="en-I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5373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Using Secrets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58F16B-AED0-4EB6-8DF9-8672827E4EF7}"/>
              </a:ext>
            </a:extLst>
          </p:cNvPr>
          <p:cNvSpPr/>
          <p:nvPr/>
        </p:nvSpPr>
        <p:spPr>
          <a:xfrm>
            <a:off x="1191126" y="2551837"/>
            <a:ext cx="79528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# Get secrets</a:t>
            </a:r>
          </a:p>
          <a:p>
            <a:r>
              <a:rPr lang="en-US" sz="2400" dirty="0"/>
              <a:t>$ </a:t>
            </a:r>
            <a:r>
              <a:rPr lang="en-US" sz="2400" dirty="0" err="1"/>
              <a:t>kubectl</a:t>
            </a:r>
            <a:r>
              <a:rPr lang="en-US" sz="2400" dirty="0"/>
              <a:t> get secrets</a:t>
            </a:r>
          </a:p>
          <a:p>
            <a:endParaRPr lang="en-US" sz="2400" dirty="0"/>
          </a:p>
          <a:p>
            <a:r>
              <a:rPr lang="en-US" sz="2400" dirty="0"/>
              <a:t># Get YAML for specific secret</a:t>
            </a:r>
          </a:p>
          <a:p>
            <a:r>
              <a:rPr lang="en-US" sz="2400" dirty="0"/>
              <a:t>$ </a:t>
            </a:r>
            <a:r>
              <a:rPr lang="en-US" sz="2400" dirty="0" err="1"/>
              <a:t>kubectl</a:t>
            </a:r>
            <a:r>
              <a:rPr lang="en-US" sz="2400" dirty="0"/>
              <a:t> get secrets </a:t>
            </a:r>
            <a:r>
              <a:rPr lang="en-US" sz="2400" dirty="0" err="1"/>
              <a:t>db</a:t>
            </a:r>
            <a:r>
              <a:rPr lang="en-US" sz="2400" dirty="0"/>
              <a:t> passwords -o </a:t>
            </a:r>
            <a:r>
              <a:rPr lang="en-US" sz="2400" dirty="0" err="1"/>
              <a:t>yaml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511339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Accessing a  Secret: Environment vars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467B0B-EBB6-4155-8397-6087DA0ACC4D}"/>
              </a:ext>
            </a:extLst>
          </p:cNvPr>
          <p:cNvSpPr/>
          <p:nvPr/>
        </p:nvSpPr>
        <p:spPr>
          <a:xfrm>
            <a:off x="721895" y="2707105"/>
            <a:ext cx="4126831" cy="3633536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bg2"/>
                </a:solidFill>
              </a:rPr>
              <a:t>apiVersion</a:t>
            </a:r>
            <a:r>
              <a:rPr lang="en-US" dirty="0">
                <a:solidFill>
                  <a:schemeClr val="bg2"/>
                </a:solidFill>
              </a:rPr>
              <a:t>: v1</a:t>
            </a:r>
          </a:p>
          <a:p>
            <a:r>
              <a:rPr lang="en-US" dirty="0">
                <a:solidFill>
                  <a:schemeClr val="bg2"/>
                </a:solidFill>
              </a:rPr>
              <a:t>kind: Secret</a:t>
            </a:r>
          </a:p>
          <a:p>
            <a:r>
              <a:rPr lang="en-US" dirty="0">
                <a:solidFill>
                  <a:schemeClr val="bg2"/>
                </a:solidFill>
              </a:rPr>
              <a:t>metadata:</a:t>
            </a:r>
          </a:p>
          <a:p>
            <a:r>
              <a:rPr lang="en-US" dirty="0">
                <a:solidFill>
                  <a:schemeClr val="bg2"/>
                </a:solidFill>
              </a:rPr>
              <a:t>   name: </a:t>
            </a:r>
            <a:r>
              <a:rPr lang="en-US" dirty="0" err="1">
                <a:solidFill>
                  <a:schemeClr val="bg2"/>
                </a:solidFill>
              </a:rPr>
              <a:t>db</a:t>
            </a:r>
            <a:r>
              <a:rPr lang="en-US" dirty="0">
                <a:solidFill>
                  <a:schemeClr val="bg2"/>
                </a:solidFill>
              </a:rPr>
              <a:t>-passwords</a:t>
            </a:r>
          </a:p>
          <a:p>
            <a:r>
              <a:rPr lang="en-US" dirty="0">
                <a:solidFill>
                  <a:schemeClr val="bg2"/>
                </a:solidFill>
              </a:rPr>
              <a:t>type: Opaque</a:t>
            </a:r>
          </a:p>
          <a:p>
            <a:r>
              <a:rPr lang="en-US" dirty="0">
                <a:solidFill>
                  <a:schemeClr val="bg2"/>
                </a:solidFill>
              </a:rPr>
              <a:t>data:</a:t>
            </a:r>
          </a:p>
          <a:p>
            <a:r>
              <a:rPr lang="en-US" dirty="0">
                <a:solidFill>
                  <a:schemeClr val="bg2"/>
                </a:solidFill>
              </a:rPr>
              <a:t>   </a:t>
            </a:r>
            <a:r>
              <a:rPr lang="en-US" dirty="0" err="1">
                <a:solidFill>
                  <a:schemeClr val="bg2"/>
                </a:solidFill>
              </a:rPr>
              <a:t>db</a:t>
            </a:r>
            <a:r>
              <a:rPr lang="en-US" dirty="0">
                <a:solidFill>
                  <a:schemeClr val="bg2"/>
                </a:solidFill>
              </a:rPr>
              <a:t>-password: cGFzc3dvcmQ=</a:t>
            </a:r>
          </a:p>
          <a:p>
            <a:r>
              <a:rPr lang="en-US" dirty="0">
                <a:solidFill>
                  <a:schemeClr val="bg2"/>
                </a:solidFill>
              </a:rPr>
              <a:t>   admin-password: dmVyeV9zZWNy=</a:t>
            </a:r>
          </a:p>
          <a:p>
            <a:endParaRPr lang="en-US" sz="1200" dirty="0">
              <a:solidFill>
                <a:schemeClr val="bg2"/>
              </a:solidFill>
            </a:endParaRPr>
          </a:p>
          <a:p>
            <a:endParaRPr lang="en-US" sz="1200" dirty="0">
              <a:solidFill>
                <a:schemeClr val="bg2"/>
              </a:solidFill>
            </a:endParaRPr>
          </a:p>
          <a:p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109BF2-3967-453B-8EFB-800A51B71AB2}"/>
              </a:ext>
            </a:extLst>
          </p:cNvPr>
          <p:cNvSpPr/>
          <p:nvPr/>
        </p:nvSpPr>
        <p:spPr>
          <a:xfrm>
            <a:off x="7343276" y="2707104"/>
            <a:ext cx="4126831" cy="3633537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bg2"/>
                </a:solidFill>
              </a:rPr>
              <a:t>apiVersion</a:t>
            </a:r>
            <a:r>
              <a:rPr lang="en-US" dirty="0">
                <a:solidFill>
                  <a:schemeClr val="bg2"/>
                </a:solidFill>
              </a:rPr>
              <a:t>: apps/v1</a:t>
            </a:r>
          </a:p>
          <a:p>
            <a:r>
              <a:rPr lang="en-US" dirty="0">
                <a:solidFill>
                  <a:schemeClr val="bg2"/>
                </a:solidFill>
              </a:rPr>
              <a:t>...</a:t>
            </a:r>
          </a:p>
          <a:p>
            <a:r>
              <a:rPr lang="en-US" dirty="0">
                <a:solidFill>
                  <a:schemeClr val="bg2"/>
                </a:solidFill>
              </a:rPr>
              <a:t>spec:</a:t>
            </a:r>
          </a:p>
          <a:p>
            <a:r>
              <a:rPr lang="en-US" dirty="0">
                <a:solidFill>
                  <a:schemeClr val="bg2"/>
                </a:solidFill>
              </a:rPr>
              <a:t>template:</a:t>
            </a:r>
          </a:p>
          <a:p>
            <a:r>
              <a:rPr lang="en-US" dirty="0">
                <a:solidFill>
                  <a:schemeClr val="bg2"/>
                </a:solidFill>
              </a:rPr>
              <a:t>   ...</a:t>
            </a:r>
          </a:p>
          <a:p>
            <a:r>
              <a:rPr lang="en-US" dirty="0">
                <a:solidFill>
                  <a:schemeClr val="bg2"/>
                </a:solidFill>
              </a:rPr>
              <a:t>spec:</a:t>
            </a:r>
          </a:p>
          <a:p>
            <a:r>
              <a:rPr lang="en-US" dirty="0">
                <a:solidFill>
                  <a:schemeClr val="bg2"/>
                </a:solidFill>
              </a:rPr>
              <a:t>   containers: ...</a:t>
            </a:r>
          </a:p>
          <a:p>
            <a:r>
              <a:rPr lang="en-US" b="1" dirty="0">
                <a:solidFill>
                  <a:schemeClr val="bg2"/>
                </a:solidFill>
              </a:rPr>
              <a:t>   env: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   -  name: DATABASE_PASSWORD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      </a:t>
            </a:r>
            <a:r>
              <a:rPr lang="en-US" b="1" dirty="0" err="1">
                <a:solidFill>
                  <a:schemeClr val="bg2"/>
                </a:solidFill>
              </a:rPr>
              <a:t>valueFrom</a:t>
            </a:r>
            <a:r>
              <a:rPr lang="en-US" b="1" dirty="0">
                <a:solidFill>
                  <a:schemeClr val="bg2"/>
                </a:solidFill>
              </a:rPr>
              <a:t>: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           </a:t>
            </a:r>
            <a:r>
              <a:rPr lang="en-US" b="1" dirty="0" err="1">
                <a:solidFill>
                  <a:schemeClr val="bg2"/>
                </a:solidFill>
              </a:rPr>
              <a:t>secretKeyRef</a:t>
            </a:r>
            <a:r>
              <a:rPr lang="en-US" b="1" dirty="0">
                <a:solidFill>
                  <a:schemeClr val="bg2"/>
                </a:solidFill>
              </a:rPr>
              <a:t>: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           name: </a:t>
            </a:r>
            <a:r>
              <a:rPr lang="en-US" b="1" dirty="0" err="1">
                <a:solidFill>
                  <a:schemeClr val="bg2"/>
                </a:solidFill>
              </a:rPr>
              <a:t>db</a:t>
            </a:r>
            <a:r>
              <a:rPr lang="en-US" b="1" dirty="0">
                <a:solidFill>
                  <a:schemeClr val="bg2"/>
                </a:solidFill>
              </a:rPr>
              <a:t>-passwords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           key: </a:t>
            </a:r>
            <a:r>
              <a:rPr lang="en-US" b="1" dirty="0" err="1">
                <a:solidFill>
                  <a:schemeClr val="bg2"/>
                </a:solidFill>
              </a:rPr>
              <a:t>db</a:t>
            </a:r>
            <a:r>
              <a:rPr lang="en-US" b="1" dirty="0">
                <a:solidFill>
                  <a:schemeClr val="bg2"/>
                </a:solidFill>
              </a:rPr>
              <a:t>-password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23FAB3-144F-4A41-B01F-0E6068401CED}"/>
              </a:ext>
            </a:extLst>
          </p:cNvPr>
          <p:cNvCxnSpPr/>
          <p:nvPr/>
        </p:nvCxnSpPr>
        <p:spPr>
          <a:xfrm flipH="1" flipV="1">
            <a:off x="3200400" y="4162926"/>
            <a:ext cx="4872789" cy="17445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0178C9-438F-475F-9246-DA1FBE49EA6A}"/>
              </a:ext>
            </a:extLst>
          </p:cNvPr>
          <p:cNvCxnSpPr>
            <a:cxnSpLocks/>
          </p:cNvCxnSpPr>
          <p:nvPr/>
        </p:nvCxnSpPr>
        <p:spPr>
          <a:xfrm flipH="1" flipV="1">
            <a:off x="4090737" y="4920916"/>
            <a:ext cx="3982453" cy="12633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6A4EEA3F-4E64-46C9-8D54-2202AEEAD39E}"/>
              </a:ext>
            </a:extLst>
          </p:cNvPr>
          <p:cNvSpPr txBox="1">
            <a:spLocks/>
          </p:cNvSpPr>
          <p:nvPr/>
        </p:nvSpPr>
        <p:spPr>
          <a:xfrm>
            <a:off x="295396" y="1015028"/>
            <a:ext cx="114300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IN" sz="2800" dirty="0"/>
              <a:t>Pods can access Secret values  through environment variables</a:t>
            </a:r>
          </a:p>
        </p:txBody>
      </p:sp>
    </p:spTree>
    <p:extLst>
      <p:ext uri="{BB962C8B-B14F-4D97-AF65-F5344CB8AC3E}">
        <p14:creationId xmlns:p14="http://schemas.microsoft.com/office/powerpoint/2010/main" val="14185097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6197" y="2530234"/>
            <a:ext cx="10719120" cy="1218795"/>
          </a:xfrm>
        </p:spPr>
        <p:txBody>
          <a:bodyPr/>
          <a:lstStyle/>
          <a:p>
            <a:r>
              <a:rPr lang="en-US" sz="4400" dirty="0"/>
              <a:t>Lab 4: Externalize App Configuration with </a:t>
            </a:r>
            <a:r>
              <a:rPr lang="en-US" sz="4400" dirty="0" err="1"/>
              <a:t>ConfigMaps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036492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Application Transformation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2E10A458-7CBA-4A43-A037-9311968D6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5956" y="1318855"/>
            <a:ext cx="7886700" cy="396205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id="{71E9AA4C-7D4D-42E8-9997-A11C8F4F5635}"/>
              </a:ext>
            </a:extLst>
          </p:cNvPr>
          <p:cNvSpPr/>
          <p:nvPr/>
        </p:nvSpPr>
        <p:spPr>
          <a:xfrm>
            <a:off x="1705794" y="3853302"/>
            <a:ext cx="1348837" cy="4572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Architecture</a:t>
            </a:r>
          </a:p>
        </p:txBody>
      </p:sp>
      <p:sp>
        <p:nvSpPr>
          <p:cNvPr id="40" name="Arrow: Pentagon 39">
            <a:extLst>
              <a:ext uri="{FF2B5EF4-FFF2-40B4-BE49-F238E27FC236}">
                <a16:creationId xmlns:a16="http://schemas.microsoft.com/office/drawing/2014/main" id="{426337C9-94F9-4239-8CBB-D1FE6640EC87}"/>
              </a:ext>
            </a:extLst>
          </p:cNvPr>
          <p:cNvSpPr/>
          <p:nvPr/>
        </p:nvSpPr>
        <p:spPr>
          <a:xfrm>
            <a:off x="1721727" y="4708922"/>
            <a:ext cx="1348836" cy="4572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Infrastructure</a:t>
            </a:r>
          </a:p>
        </p:txBody>
      </p:sp>
      <p:sp>
        <p:nvSpPr>
          <p:cNvPr id="41" name="Arrow: Pentagon 40">
            <a:extLst>
              <a:ext uri="{FF2B5EF4-FFF2-40B4-BE49-F238E27FC236}">
                <a16:creationId xmlns:a16="http://schemas.microsoft.com/office/drawing/2014/main" id="{016B4DF3-BF6C-487F-BF12-A98F5ED16097}"/>
              </a:ext>
            </a:extLst>
          </p:cNvPr>
          <p:cNvSpPr/>
          <p:nvPr/>
        </p:nvSpPr>
        <p:spPr>
          <a:xfrm>
            <a:off x="1705794" y="2757171"/>
            <a:ext cx="1348837" cy="4572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Process</a:t>
            </a:r>
          </a:p>
        </p:txBody>
      </p:sp>
      <p:sp>
        <p:nvSpPr>
          <p:cNvPr id="42" name="Arrow: Pentagon 41">
            <a:extLst>
              <a:ext uri="{FF2B5EF4-FFF2-40B4-BE49-F238E27FC236}">
                <a16:creationId xmlns:a16="http://schemas.microsoft.com/office/drawing/2014/main" id="{F7986BE3-915B-4E45-93E5-1D54B2896AFE}"/>
              </a:ext>
            </a:extLst>
          </p:cNvPr>
          <p:cNvSpPr/>
          <p:nvPr/>
        </p:nvSpPr>
        <p:spPr>
          <a:xfrm>
            <a:off x="1705794" y="1814258"/>
            <a:ext cx="1348837" cy="4572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Interface Channel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3846CA7-88B8-4E16-9AF5-4FFCD146551A}"/>
              </a:ext>
            </a:extLst>
          </p:cNvPr>
          <p:cNvSpPr txBox="1"/>
          <p:nvPr/>
        </p:nvSpPr>
        <p:spPr>
          <a:xfrm>
            <a:off x="3166127" y="4771196"/>
            <a:ext cx="1895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Datacenter Hosted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9A7C8C7-BDE6-41C2-989A-B40F6A98E414}"/>
              </a:ext>
            </a:extLst>
          </p:cNvPr>
          <p:cNvSpPr txBox="1"/>
          <p:nvPr/>
        </p:nvSpPr>
        <p:spPr>
          <a:xfrm>
            <a:off x="7000296" y="4771196"/>
            <a:ext cx="1915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Hybrid Multi Cloud </a:t>
            </a:r>
          </a:p>
          <a:p>
            <a:r>
              <a:rPr lang="en-US" sz="1600" dirty="0"/>
              <a:t>Hosted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5DD1C8-2757-4ED3-A883-D30273F0EA99}"/>
              </a:ext>
            </a:extLst>
          </p:cNvPr>
          <p:cNvSpPr txBox="1"/>
          <p:nvPr/>
        </p:nvSpPr>
        <p:spPr>
          <a:xfrm>
            <a:off x="3620386" y="2651982"/>
            <a:ext cx="986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Waterfall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E141106-D663-4B00-B2E1-1A6649AA726D}"/>
              </a:ext>
            </a:extLst>
          </p:cNvPr>
          <p:cNvSpPr/>
          <p:nvPr/>
        </p:nvSpPr>
        <p:spPr>
          <a:xfrm>
            <a:off x="3560466" y="3974579"/>
            <a:ext cx="1106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Monolithic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1270180-C594-4CE0-8125-AAFDA9335763}"/>
              </a:ext>
            </a:extLst>
          </p:cNvPr>
          <p:cNvSpPr/>
          <p:nvPr/>
        </p:nvSpPr>
        <p:spPr>
          <a:xfrm>
            <a:off x="7018809" y="3928457"/>
            <a:ext cx="1438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Microservices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993F0A44-1D8F-4EA7-83FB-FE7823089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807" y="2567013"/>
            <a:ext cx="508491" cy="50849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E3CB4B2-27CC-4F59-B84F-041A6A602EE3}"/>
              </a:ext>
            </a:extLst>
          </p:cNvPr>
          <p:cNvSpPr txBox="1"/>
          <p:nvPr/>
        </p:nvSpPr>
        <p:spPr>
          <a:xfrm>
            <a:off x="6986379" y="2656303"/>
            <a:ext cx="638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Agile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3E0B3A-F8FE-4EC9-BE79-5F0FC9EDD29E}"/>
              </a:ext>
            </a:extLst>
          </p:cNvPr>
          <p:cNvSpPr txBox="1"/>
          <p:nvPr/>
        </p:nvSpPr>
        <p:spPr>
          <a:xfrm>
            <a:off x="6912663" y="3013321"/>
            <a:ext cx="2287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DevOps, Automated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4D54F7D2-30D8-4CA8-BF9B-EB397887954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92336" y="2898723"/>
            <a:ext cx="631296" cy="631296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669689C-FE51-48DE-833C-BD2851892610}"/>
              </a:ext>
            </a:extLst>
          </p:cNvPr>
          <p:cNvSpPr txBox="1"/>
          <p:nvPr/>
        </p:nvSpPr>
        <p:spPr>
          <a:xfrm>
            <a:off x="3308794" y="1924535"/>
            <a:ext cx="16097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Single Interface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4F394FB-7368-4B28-B27B-1A53CE2956B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58755" y="1750996"/>
            <a:ext cx="639677" cy="63967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E182CAF-64C7-4681-83B0-339614A2F7A8}"/>
              </a:ext>
            </a:extLst>
          </p:cNvPr>
          <p:cNvSpPr txBox="1"/>
          <p:nvPr/>
        </p:nvSpPr>
        <p:spPr>
          <a:xfrm>
            <a:off x="6971964" y="1820660"/>
            <a:ext cx="1907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Multiple Interfaces/</a:t>
            </a:r>
          </a:p>
          <a:p>
            <a:r>
              <a:rPr lang="en-US" sz="1600" dirty="0"/>
              <a:t>Omni Channel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C4D26889-4690-48EB-974D-7FAFA6F33C9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06717" y="1839959"/>
            <a:ext cx="537660" cy="53766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FEFEF2B6-35B3-493E-99C1-39698D371CDB}"/>
              </a:ext>
            </a:extLst>
          </p:cNvPr>
          <p:cNvSpPr txBox="1"/>
          <p:nvPr/>
        </p:nvSpPr>
        <p:spPr>
          <a:xfrm>
            <a:off x="3685500" y="3050496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Manual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8B073061-8033-4C64-BAB6-990C066051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3739" y="3013321"/>
            <a:ext cx="508491" cy="50849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C1C7CB4-3140-4FBB-80A5-E2F0576781A8}"/>
              </a:ext>
            </a:extLst>
          </p:cNvPr>
          <p:cNvSpPr txBox="1"/>
          <p:nvPr/>
        </p:nvSpPr>
        <p:spPr>
          <a:xfrm>
            <a:off x="3608269" y="1352771"/>
            <a:ext cx="2292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Legacy Application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2B271DF-BA9B-4301-9B95-F55B1F5E5FB1}"/>
              </a:ext>
            </a:extLst>
          </p:cNvPr>
          <p:cNvSpPr txBox="1"/>
          <p:nvPr/>
        </p:nvSpPr>
        <p:spPr>
          <a:xfrm>
            <a:off x="7143010" y="1337163"/>
            <a:ext cx="2779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Modernized Application</a:t>
            </a:r>
          </a:p>
        </p:txBody>
      </p:sp>
      <p:pic>
        <p:nvPicPr>
          <p:cNvPr id="60" name="Picture 6" descr="Technology Solutions for Your Business | Computer Solutions">
            <a:extLst>
              <a:ext uri="{FF2B5EF4-FFF2-40B4-BE49-F238E27FC236}">
                <a16:creationId xmlns:a16="http://schemas.microsoft.com/office/drawing/2014/main" id="{07E16230-9E62-4C48-8823-4773B7812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699" y="4616463"/>
            <a:ext cx="579319" cy="45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Isometric Perspective Cube Svg Png Icon Free Download (#35506 ...">
            <a:extLst>
              <a:ext uri="{FF2B5EF4-FFF2-40B4-BE49-F238E27FC236}">
                <a16:creationId xmlns:a16="http://schemas.microsoft.com/office/drawing/2014/main" id="{E016B517-87BD-4D71-BFFB-031287D75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969" y="3755693"/>
            <a:ext cx="586731" cy="65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https://proxy.duckduckgo.com/iu/?u=https%3A%2F%2Ftse3.mm.bing.net%2Fth%3Fid%3DOIP.Ry69aqzJ_CJQly2p6BL3QwHaFx%26pid%3D15.1&amp;f=1">
            <a:extLst>
              <a:ext uri="{FF2B5EF4-FFF2-40B4-BE49-F238E27FC236}">
                <a16:creationId xmlns:a16="http://schemas.microsoft.com/office/drawing/2014/main" id="{F0D188D6-3056-4FC8-85D4-D650501516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189" t="35658"/>
          <a:stretch/>
        </p:blipFill>
        <p:spPr bwMode="auto">
          <a:xfrm>
            <a:off x="9452029" y="3787944"/>
            <a:ext cx="540003" cy="53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" descr="Cloud icon">
            <a:extLst>
              <a:ext uri="{FF2B5EF4-FFF2-40B4-BE49-F238E27FC236}">
                <a16:creationId xmlns:a16="http://schemas.microsoft.com/office/drawing/2014/main" id="{BA4AE121-09EC-4499-B737-C954C9D8E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372" y="4568929"/>
            <a:ext cx="695473" cy="69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917699F-D954-48D7-BB55-27DE7E7DB9E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52029" y="2603949"/>
            <a:ext cx="447037" cy="447037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DEB27C2-BBFB-4A62-A940-572093B4417C}"/>
              </a:ext>
            </a:extLst>
          </p:cNvPr>
          <p:cNvCxnSpPr/>
          <p:nvPr/>
        </p:nvCxnSpPr>
        <p:spPr>
          <a:xfrm>
            <a:off x="6512206" y="1352771"/>
            <a:ext cx="0" cy="407061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A8DF12B-C136-4B0C-B883-8ED6A6230495}"/>
              </a:ext>
            </a:extLst>
          </p:cNvPr>
          <p:cNvCxnSpPr/>
          <p:nvPr/>
        </p:nvCxnSpPr>
        <p:spPr>
          <a:xfrm>
            <a:off x="3166127" y="2519735"/>
            <a:ext cx="694652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8FE9653-0977-480A-9AF5-5F68609AE7A5}"/>
              </a:ext>
            </a:extLst>
          </p:cNvPr>
          <p:cNvCxnSpPr/>
          <p:nvPr/>
        </p:nvCxnSpPr>
        <p:spPr>
          <a:xfrm>
            <a:off x="3109016" y="3586535"/>
            <a:ext cx="694652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8136B06-ACE7-4707-BBAB-AD46C62BE17E}"/>
              </a:ext>
            </a:extLst>
          </p:cNvPr>
          <p:cNvCxnSpPr/>
          <p:nvPr/>
        </p:nvCxnSpPr>
        <p:spPr>
          <a:xfrm>
            <a:off x="3185216" y="4539035"/>
            <a:ext cx="694652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794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ll Tech 2019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bg2"/>
          </a:solidFill>
        </a:ln>
      </a:spPr>
      <a:bodyPr rtlCol="0" anchor="ctr"/>
      <a:lstStyle>
        <a:defPPr algn="ctr">
          <a:defRPr sz="1200" dirty="0" smtClean="0">
            <a:solidFill>
              <a:schemeClr val="bg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ctr">
          <a:defRPr sz="1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82E9850A-4D19-4592-9100-D4A99680F112}" vid="{650AE081-E2B8-4501-98EF-F380C82913E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48272</TotalTime>
  <Words>3918</Words>
  <Application>Microsoft Office PowerPoint</Application>
  <PresentationFormat>Widescreen</PresentationFormat>
  <Paragraphs>911</Paragraphs>
  <Slides>86</Slides>
  <Notes>64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86</vt:i4>
      </vt:variant>
    </vt:vector>
  </HeadingPairs>
  <TitlesOfParts>
    <vt:vector size="98" baseType="lpstr">
      <vt:lpstr>Arial</vt:lpstr>
      <vt:lpstr>Calibri</vt:lpstr>
      <vt:lpstr>Consolas</vt:lpstr>
      <vt:lpstr>Gotham-Medium</vt:lpstr>
      <vt:lpstr>Museo For Dell</vt:lpstr>
      <vt:lpstr>Roboto Mono</vt:lpstr>
      <vt:lpstr>RobotoMono-Bold</vt:lpstr>
      <vt:lpstr>Symbol</vt:lpstr>
      <vt:lpstr>Times New Roman</vt:lpstr>
      <vt:lpstr>Wingdings</vt:lpstr>
      <vt:lpstr>Office Theme</vt:lpstr>
      <vt:lpstr>Dell Tech 2019</vt:lpstr>
      <vt:lpstr>Kubernetes Workshop: Develop and Deploy a Microservices Application on Kubernetes  </vt:lpstr>
      <vt:lpstr>Workshop Agenda</vt:lpstr>
      <vt:lpstr>Workshop Agenda</vt:lpstr>
      <vt:lpstr>Workshop Agenda</vt:lpstr>
      <vt:lpstr>Why Cloud Native?</vt:lpstr>
      <vt:lpstr>Business Challenges</vt:lpstr>
      <vt:lpstr>Organizational Challenges</vt:lpstr>
      <vt:lpstr>Developers Challenges</vt:lpstr>
      <vt:lpstr>Application Transformation</vt:lpstr>
      <vt:lpstr>Cloud Native</vt:lpstr>
      <vt:lpstr>Lab 1: Hello World Spring Boot App </vt:lpstr>
      <vt:lpstr>Spring Boot</vt:lpstr>
      <vt:lpstr>Containerization</vt:lpstr>
      <vt:lpstr>History</vt:lpstr>
      <vt:lpstr>Evolution</vt:lpstr>
      <vt:lpstr>Containerization v Virtualization</vt:lpstr>
      <vt:lpstr>What is Docker?</vt:lpstr>
      <vt:lpstr>PowerPoint Presentation</vt:lpstr>
      <vt:lpstr>Docker Key Concepts</vt:lpstr>
      <vt:lpstr>Docker Architecture</vt:lpstr>
      <vt:lpstr>Dockers Image Layering</vt:lpstr>
      <vt:lpstr>Basic Docker Commands</vt:lpstr>
      <vt:lpstr>Understanding Docker File</vt:lpstr>
      <vt:lpstr>Lab 2: Dockerize your Spring Boot App</vt:lpstr>
      <vt:lpstr>Introduction to Kubernetes</vt:lpstr>
      <vt:lpstr>What is Kubernetes?</vt:lpstr>
      <vt:lpstr>What does Kubernetes do?</vt:lpstr>
      <vt:lpstr>Architecture Overview</vt:lpstr>
      <vt:lpstr>Kubernetes Architecture</vt:lpstr>
      <vt:lpstr>Control Plane Components</vt:lpstr>
      <vt:lpstr>kube-apiserver</vt:lpstr>
      <vt:lpstr>etcd</vt:lpstr>
      <vt:lpstr>kube-controller-manager</vt:lpstr>
      <vt:lpstr>kube-scheduler</vt:lpstr>
      <vt:lpstr>cloud-controller-manager</vt:lpstr>
      <vt:lpstr>Worker Node Components</vt:lpstr>
      <vt:lpstr>kubelet</vt:lpstr>
      <vt:lpstr>kube-proxy</vt:lpstr>
      <vt:lpstr>Container Runtime Engine</vt:lpstr>
      <vt:lpstr>Kubernetes is a Runtime for Containerized Workloads</vt:lpstr>
      <vt:lpstr>PowerPoint Presentation</vt:lpstr>
      <vt:lpstr>PowerPoint Presentation</vt:lpstr>
      <vt:lpstr>Vmware Enterprise PKS Running on AWS – An Ops manager view</vt:lpstr>
      <vt:lpstr>Kubernetes Core Concepts</vt:lpstr>
      <vt:lpstr>Pods</vt:lpstr>
      <vt:lpstr>Services</vt:lpstr>
      <vt:lpstr>ReplicaSet</vt:lpstr>
      <vt:lpstr>Deployment</vt:lpstr>
      <vt:lpstr>Kubernetes Networking</vt:lpstr>
      <vt:lpstr>Kubernetes Networking Rules</vt:lpstr>
      <vt:lpstr>Understating Kubernetes API and Object Model   -The Declarative Style </vt:lpstr>
      <vt:lpstr>API Overview</vt:lpstr>
      <vt:lpstr>Object Model</vt:lpstr>
      <vt:lpstr>Object Model Requirements</vt:lpstr>
      <vt:lpstr>Namespaces</vt:lpstr>
      <vt:lpstr>Pod Container Attributes</vt:lpstr>
      <vt:lpstr>ReplicaSet</vt:lpstr>
      <vt:lpstr>ReplicaSet</vt:lpstr>
      <vt:lpstr>Deployment</vt:lpstr>
      <vt:lpstr>Deployment</vt:lpstr>
      <vt:lpstr>Services</vt:lpstr>
      <vt:lpstr>Services</vt:lpstr>
      <vt:lpstr>Services Types</vt:lpstr>
      <vt:lpstr>ClusterIP Services</vt:lpstr>
      <vt:lpstr>ClusterIP Services</vt:lpstr>
      <vt:lpstr>NodePort Services</vt:lpstr>
      <vt:lpstr>NodePort Services</vt:lpstr>
      <vt:lpstr>LoadBalancer Services</vt:lpstr>
      <vt:lpstr>LoadBalancer Services</vt:lpstr>
      <vt:lpstr>ExternalName Services</vt:lpstr>
      <vt:lpstr>Ingress – Name Based Routing</vt:lpstr>
      <vt:lpstr>Ingress – Path Based Routing</vt:lpstr>
      <vt:lpstr>Lab 3: Deploying Spring Boot Application on K8s</vt:lpstr>
      <vt:lpstr>Externalizing Application Configuration</vt:lpstr>
      <vt:lpstr>ConfigMap</vt:lpstr>
      <vt:lpstr>Defining values in a ConfigMap manifest</vt:lpstr>
      <vt:lpstr>Defining key value pairs in a file </vt:lpstr>
      <vt:lpstr>Creating ConfigMap </vt:lpstr>
      <vt:lpstr>Accessing ConfigMap : Environment vars </vt:lpstr>
      <vt:lpstr>Accessing ConfigMap : Environment vars </vt:lpstr>
      <vt:lpstr>Secret Core Concepts</vt:lpstr>
      <vt:lpstr>Creating a Secret</vt:lpstr>
      <vt:lpstr>Defining a secret in yaml </vt:lpstr>
      <vt:lpstr>Using Secrets</vt:lpstr>
      <vt:lpstr>Accessing a  Secret: Environment vars</vt:lpstr>
      <vt:lpstr>Lab 4: Externalize App Configuration with ConfigMaps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Platform Acceleration Lab (PAL)</dc:title>
  <dc:subject/>
  <dc:creator>Yadav, Arun</dc:creator>
  <dc:description/>
  <cp:lastModifiedBy>Roy, Nilanjan</cp:lastModifiedBy>
  <cp:revision>816</cp:revision>
  <dcterms:created xsi:type="dcterms:W3CDTF">2019-05-21T12:49:00Z</dcterms:created>
  <dcterms:modified xsi:type="dcterms:W3CDTF">2020-07-16T13:08:28Z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MSIP_Label_7de70ee2-0cb4-4d60-aee5-75ef2c4c8a90_Application">
    <vt:lpwstr>Microsoft Azure Information Protection</vt:lpwstr>
  </property>
  <property fmtid="{D5CDD505-2E9C-101B-9397-08002B2CF9AE}" pid="8" name="MSIP_Label_7de70ee2-0cb4-4d60-aee5-75ef2c4c8a90_Enabled">
    <vt:lpwstr>True</vt:lpwstr>
  </property>
  <property fmtid="{D5CDD505-2E9C-101B-9397-08002B2CF9AE}" pid="9" name="MSIP_Label_7de70ee2-0cb4-4d60-aee5-75ef2c4c8a90_Extended_MSFT_Method">
    <vt:lpwstr>Manual</vt:lpwstr>
  </property>
  <property fmtid="{D5CDD505-2E9C-101B-9397-08002B2CF9AE}" pid="10" name="MSIP_Label_7de70ee2-0cb4-4d60-aee5-75ef2c4c8a90_Name">
    <vt:lpwstr>Internal Use</vt:lpwstr>
  </property>
  <property fmtid="{D5CDD505-2E9C-101B-9397-08002B2CF9AE}" pid="11" name="MSIP_Label_7de70ee2-0cb4-4d60-aee5-75ef2c4c8a90_Owner">
    <vt:lpwstr>Dheeraj.Nayyar@emc.com</vt:lpwstr>
  </property>
  <property fmtid="{D5CDD505-2E9C-101B-9397-08002B2CF9AE}" pid="12" name="MSIP_Label_7de70ee2-0cb4-4d60-aee5-75ef2c4c8a90_SetDate">
    <vt:lpwstr>2019-06-26T10:34:06.7430817Z</vt:lpwstr>
  </property>
  <property fmtid="{D5CDD505-2E9C-101B-9397-08002B2CF9AE}" pid="13" name="MSIP_Label_7de70ee2-0cb4-4d60-aee5-75ef2c4c8a90_SiteId">
    <vt:lpwstr>945c199a-83a2-4e80-9f8c-5a91be5752dd</vt:lpwstr>
  </property>
  <property fmtid="{D5CDD505-2E9C-101B-9397-08002B2CF9AE}" pid="14" name="MSIP_Label_da6fab74-d5af-4af7-a9a4-78d84655a626_Application">
    <vt:lpwstr>Microsoft Azure Information Protection</vt:lpwstr>
  </property>
  <property fmtid="{D5CDD505-2E9C-101B-9397-08002B2CF9AE}" pid="15" name="MSIP_Label_da6fab74-d5af-4af7-a9a4-78d84655a626_Enabled">
    <vt:lpwstr>True</vt:lpwstr>
  </property>
  <property fmtid="{D5CDD505-2E9C-101B-9397-08002B2CF9AE}" pid="16" name="MSIP_Label_da6fab74-d5af-4af7-a9a4-78d84655a626_Extended_MSFT_Method">
    <vt:lpwstr>Manual</vt:lpwstr>
  </property>
  <property fmtid="{D5CDD505-2E9C-101B-9397-08002B2CF9AE}" pid="17" name="MSIP_Label_da6fab74-d5af-4af7-a9a4-78d84655a626_Name">
    <vt:lpwstr>Visual Marking</vt:lpwstr>
  </property>
  <property fmtid="{D5CDD505-2E9C-101B-9397-08002B2CF9AE}" pid="18" name="MSIP_Label_da6fab74-d5af-4af7-a9a4-78d84655a626_Owner">
    <vt:lpwstr>Dheeraj.Nayyar@emc.com</vt:lpwstr>
  </property>
  <property fmtid="{D5CDD505-2E9C-101B-9397-08002B2CF9AE}" pid="19" name="MSIP_Label_da6fab74-d5af-4af7-a9a4-78d84655a626_Parent">
    <vt:lpwstr>7de70ee2-0cb4-4d60-aee5-75ef2c4c8a90</vt:lpwstr>
  </property>
  <property fmtid="{D5CDD505-2E9C-101B-9397-08002B2CF9AE}" pid="20" name="MSIP_Label_da6fab74-d5af-4af7-a9a4-78d84655a626_SetDate">
    <vt:lpwstr>2019-06-26T10:34:06.7430817Z</vt:lpwstr>
  </property>
  <property fmtid="{D5CDD505-2E9C-101B-9397-08002B2CF9AE}" pid="21" name="MSIP_Label_da6fab74-d5af-4af7-a9a4-78d84655a626_SiteId">
    <vt:lpwstr>945c199a-83a2-4e80-9f8c-5a91be5752dd</vt:lpwstr>
  </property>
  <property fmtid="{D5CDD505-2E9C-101B-9397-08002B2CF9AE}" pid="22" name="Notes">
    <vt:i4>54</vt:i4>
  </property>
  <property fmtid="{D5CDD505-2E9C-101B-9397-08002B2CF9AE}" pid="23" name="PresentationFormat">
    <vt:lpwstr>Widescreen</vt:lpwstr>
  </property>
  <property fmtid="{D5CDD505-2E9C-101B-9397-08002B2CF9AE}" pid="24" name="ScaleCrop">
    <vt:bool>false</vt:bool>
  </property>
  <property fmtid="{D5CDD505-2E9C-101B-9397-08002B2CF9AE}" pid="25" name="ShareDoc">
    <vt:bool>false</vt:bool>
  </property>
  <property fmtid="{D5CDD505-2E9C-101B-9397-08002B2CF9AE}" pid="26" name="Slides">
    <vt:i4>102</vt:i4>
  </property>
  <property fmtid="{D5CDD505-2E9C-101B-9397-08002B2CF9AE}" pid="27" name="aiplabel">
    <vt:lpwstr>Internal Use Visual Marking</vt:lpwstr>
  </property>
</Properties>
</file>